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731" r:id="rId2"/>
    <p:sldMasterId id="2147483743" r:id="rId3"/>
  </p:sldMasterIdLst>
  <p:notesMasterIdLst>
    <p:notesMasterId r:id="rId131"/>
  </p:notesMasterIdLst>
  <p:sldIdLst>
    <p:sldId id="417" r:id="rId4"/>
    <p:sldId id="267" r:id="rId5"/>
    <p:sldId id="331" r:id="rId6"/>
    <p:sldId id="328" r:id="rId7"/>
    <p:sldId id="392" r:id="rId8"/>
    <p:sldId id="501" r:id="rId9"/>
    <p:sldId id="504" r:id="rId10"/>
    <p:sldId id="502" r:id="rId11"/>
    <p:sldId id="520" r:id="rId12"/>
    <p:sldId id="505" r:id="rId13"/>
    <p:sldId id="365" r:id="rId14"/>
    <p:sldId id="366" r:id="rId15"/>
    <p:sldId id="367" r:id="rId16"/>
    <p:sldId id="376" r:id="rId17"/>
    <p:sldId id="377" r:id="rId18"/>
    <p:sldId id="378" r:id="rId19"/>
    <p:sldId id="379" r:id="rId20"/>
    <p:sldId id="380" r:id="rId21"/>
    <p:sldId id="455" r:id="rId22"/>
    <p:sldId id="369" r:id="rId23"/>
    <p:sldId id="370" r:id="rId24"/>
    <p:sldId id="371" r:id="rId25"/>
    <p:sldId id="372" r:id="rId26"/>
    <p:sldId id="373" r:id="rId27"/>
    <p:sldId id="374" r:id="rId28"/>
    <p:sldId id="382" r:id="rId29"/>
    <p:sldId id="383" r:id="rId30"/>
    <p:sldId id="384" r:id="rId31"/>
    <p:sldId id="385" r:id="rId32"/>
    <p:sldId id="386" r:id="rId33"/>
    <p:sldId id="388" r:id="rId34"/>
    <p:sldId id="389" r:id="rId35"/>
    <p:sldId id="305" r:id="rId36"/>
    <p:sldId id="405" r:id="rId37"/>
    <p:sldId id="406" r:id="rId38"/>
    <p:sldId id="407" r:id="rId39"/>
    <p:sldId id="408" r:id="rId40"/>
    <p:sldId id="409" r:id="rId41"/>
    <p:sldId id="419" r:id="rId42"/>
    <p:sldId id="316" r:id="rId43"/>
    <p:sldId id="317" r:id="rId44"/>
    <p:sldId id="307" r:id="rId45"/>
    <p:sldId id="259" r:id="rId46"/>
    <p:sldId id="306" r:id="rId47"/>
    <p:sldId id="260" r:id="rId48"/>
    <p:sldId id="261" r:id="rId49"/>
    <p:sldId id="262" r:id="rId50"/>
    <p:sldId id="263" r:id="rId51"/>
    <p:sldId id="266" r:id="rId52"/>
    <p:sldId id="264" r:id="rId53"/>
    <p:sldId id="265" r:id="rId54"/>
    <p:sldId id="464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309" r:id="rId67"/>
    <p:sldId id="279" r:id="rId68"/>
    <p:sldId id="281" r:id="rId69"/>
    <p:sldId id="282" r:id="rId70"/>
    <p:sldId id="283" r:id="rId71"/>
    <p:sldId id="314" r:id="rId72"/>
    <p:sldId id="315" r:id="rId73"/>
    <p:sldId id="313" r:id="rId74"/>
    <p:sldId id="308" r:id="rId75"/>
    <p:sldId id="285" r:id="rId76"/>
    <p:sldId id="288" r:id="rId77"/>
    <p:sldId id="296" r:id="rId78"/>
    <p:sldId id="488" r:id="rId79"/>
    <p:sldId id="521" r:id="rId80"/>
    <p:sldId id="516" r:id="rId81"/>
    <p:sldId id="517" r:id="rId82"/>
    <p:sldId id="519" r:id="rId83"/>
    <p:sldId id="524" r:id="rId84"/>
    <p:sldId id="871" r:id="rId85"/>
    <p:sldId id="523" r:id="rId86"/>
    <p:sldId id="395" r:id="rId87"/>
    <p:sldId id="287" r:id="rId88"/>
    <p:sldId id="290" r:id="rId89"/>
    <p:sldId id="412" r:id="rId90"/>
    <p:sldId id="295" r:id="rId91"/>
    <p:sldId id="428" r:id="rId92"/>
    <p:sldId id="429" r:id="rId93"/>
    <p:sldId id="430" r:id="rId94"/>
    <p:sldId id="431" r:id="rId95"/>
    <p:sldId id="432" r:id="rId96"/>
    <p:sldId id="433" r:id="rId97"/>
    <p:sldId id="434" r:id="rId98"/>
    <p:sldId id="435" r:id="rId99"/>
    <p:sldId id="436" r:id="rId100"/>
    <p:sldId id="437" r:id="rId101"/>
    <p:sldId id="438" r:id="rId102"/>
    <p:sldId id="439" r:id="rId103"/>
    <p:sldId id="465" r:id="rId104"/>
    <p:sldId id="466" r:id="rId105"/>
    <p:sldId id="467" r:id="rId106"/>
    <p:sldId id="468" r:id="rId107"/>
    <p:sldId id="469" r:id="rId108"/>
    <p:sldId id="470" r:id="rId109"/>
    <p:sldId id="471" r:id="rId110"/>
    <p:sldId id="472" r:id="rId111"/>
    <p:sldId id="473" r:id="rId112"/>
    <p:sldId id="474" r:id="rId113"/>
    <p:sldId id="475" r:id="rId114"/>
    <p:sldId id="476" r:id="rId115"/>
    <p:sldId id="499" r:id="rId116"/>
    <p:sldId id="477" r:id="rId117"/>
    <p:sldId id="478" r:id="rId118"/>
    <p:sldId id="479" r:id="rId119"/>
    <p:sldId id="480" r:id="rId120"/>
    <p:sldId id="481" r:id="rId121"/>
    <p:sldId id="482" r:id="rId122"/>
    <p:sldId id="483" r:id="rId123"/>
    <p:sldId id="320" r:id="rId124"/>
    <p:sldId id="420" r:id="rId125"/>
    <p:sldId id="413" r:id="rId126"/>
    <p:sldId id="301" r:id="rId127"/>
    <p:sldId id="302" r:id="rId128"/>
    <p:sldId id="458" r:id="rId129"/>
    <p:sldId id="303" r:id="rId1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8707" autoAdjust="0"/>
  </p:normalViewPr>
  <p:slideViewPr>
    <p:cSldViewPr snapToGrid="0">
      <p:cViewPr varScale="1">
        <p:scale>
          <a:sx n="113" d="100"/>
          <a:sy n="113" d="100"/>
        </p:scale>
        <p:origin x="7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22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tableStyles" Target="tableStyle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presProps" Target="presProp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6298-35CE-43CB-8EEA-3135A698E698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3D70-214C-4073-BDC4-44A749555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99.999% = 5 Nines = 5.26 minutes/year</a:t>
            </a:r>
          </a:p>
          <a:p>
            <a:r>
              <a:rPr lang="en-US" dirty="0"/>
              <a:t>99.99% = 4 Nines = 26.28</a:t>
            </a:r>
            <a:r>
              <a:rPr lang="en-US" baseline="0" dirty="0"/>
              <a:t> minutes/year</a:t>
            </a:r>
          </a:p>
          <a:p>
            <a:r>
              <a:rPr lang="en-US" baseline="0" dirty="0"/>
              <a:t>99.9% = 3 Nines = 8.76 hours/year</a:t>
            </a:r>
          </a:p>
          <a:p>
            <a:r>
              <a:rPr lang="en-US" baseline="0" dirty="0"/>
              <a:t>99% = 2 Nines = 3.65 days/year</a:t>
            </a:r>
          </a:p>
          <a:p>
            <a:r>
              <a:rPr lang="en-US" baseline="0" dirty="0"/>
              <a:t>90% = 1 Nine = 36.5 days/year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SSH is my favorite application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1164F-8C47-4CEA-839A-A38392594FD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</a:t>
            </a:r>
            <a:r>
              <a:rPr lang="en-US" baseline="0" dirty="0"/>
              <a:t> you will see a single disk (/dev/</a:t>
            </a:r>
            <a:r>
              <a:rPr lang="en-US" baseline="0" dirty="0" err="1"/>
              <a:t>sda</a:t>
            </a:r>
            <a:r>
              <a:rPr lang="en-US" baseline="0" dirty="0"/>
              <a:t> or similar), two partitions (/boot and a </a:t>
            </a:r>
            <a:r>
              <a:rPr lang="en-US" baseline="0" dirty="0" err="1"/>
              <a:t>vol</a:t>
            </a:r>
            <a:r>
              <a:rPr lang="en-US" baseline="0" dirty="0"/>
              <a:t> group), one or more logical volumes (separate /home or /</a:t>
            </a:r>
            <a:r>
              <a:rPr lang="en-US" baseline="0" dirty="0" err="1"/>
              <a:t>var</a:t>
            </a:r>
            <a:r>
              <a:rPr lang="en-US" baseline="0" dirty="0"/>
              <a:t>), on an ext3/4 or </a:t>
            </a:r>
            <a:r>
              <a:rPr lang="en-US" baseline="0" dirty="0" err="1"/>
              <a:t>xfs</a:t>
            </a:r>
            <a:r>
              <a:rPr lang="en-US" baseline="0" dirty="0"/>
              <a:t> file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</a:t>
            </a:r>
            <a:r>
              <a:rPr lang="en-US" baseline="0" dirty="0"/>
              <a:t> you will see a single disk (/dev/</a:t>
            </a:r>
            <a:r>
              <a:rPr lang="en-US" baseline="0" dirty="0" err="1"/>
              <a:t>sda</a:t>
            </a:r>
            <a:r>
              <a:rPr lang="en-US" baseline="0" dirty="0"/>
              <a:t> or similar), two partitions (/boot and a </a:t>
            </a:r>
            <a:r>
              <a:rPr lang="en-US" baseline="0" dirty="0" err="1"/>
              <a:t>vol</a:t>
            </a:r>
            <a:r>
              <a:rPr lang="en-US" baseline="0" dirty="0"/>
              <a:t> group), one or more logical volumes (separate /home or /</a:t>
            </a:r>
            <a:r>
              <a:rPr lang="en-US" baseline="0" dirty="0" err="1"/>
              <a:t>var</a:t>
            </a:r>
            <a:r>
              <a:rPr lang="en-US" baseline="0" dirty="0"/>
              <a:t>), on an ext3/4 or </a:t>
            </a:r>
            <a:r>
              <a:rPr lang="en-US" baseline="0" dirty="0" err="1"/>
              <a:t>xfs</a:t>
            </a:r>
            <a:r>
              <a:rPr lang="en-US" baseline="0" dirty="0"/>
              <a:t> </a:t>
            </a:r>
            <a:r>
              <a:rPr lang="en-US" baseline="0"/>
              <a:t>file system.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Setuid</a:t>
            </a:r>
            <a:r>
              <a:rPr lang="en-US" dirty="0"/>
              <a:t> and </a:t>
            </a:r>
            <a:r>
              <a:rPr lang="en-US" dirty="0" err="1"/>
              <a:t>setgid</a:t>
            </a:r>
            <a:r>
              <a:rPr lang="en-US" dirty="0"/>
              <a:t> allow users to run an executable with the permissions of the executable's owner or group respectively.</a:t>
            </a:r>
          </a:p>
          <a:p>
            <a:r>
              <a:rPr lang="en-US" dirty="0"/>
              <a:t>When a directory's sticky bit is set, the filesystem treats the files in such directories in a special way so only the file's owner, the directory's owner, or root user can rename or delete the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03F0-5CD9-4626-9593-811AB7D7C948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</a:t>
            </a:r>
            <a:r>
              <a:rPr lang="en-US" baseline="0" dirty="0"/>
              <a:t> you will see a single disk (/dev/</a:t>
            </a:r>
            <a:r>
              <a:rPr lang="en-US" baseline="0" dirty="0" err="1"/>
              <a:t>sda</a:t>
            </a:r>
            <a:r>
              <a:rPr lang="en-US" baseline="0" dirty="0"/>
              <a:t> or similar), two partitions (/boot and a </a:t>
            </a:r>
            <a:r>
              <a:rPr lang="en-US" baseline="0" dirty="0" err="1"/>
              <a:t>vol</a:t>
            </a:r>
            <a:r>
              <a:rPr lang="en-US" baseline="0" dirty="0"/>
              <a:t> group), one or more logical volumes (separate /home or /</a:t>
            </a:r>
            <a:r>
              <a:rPr lang="en-US" baseline="0" dirty="0" err="1"/>
              <a:t>var</a:t>
            </a:r>
            <a:r>
              <a:rPr lang="en-US" baseline="0" dirty="0"/>
              <a:t>), on an ext3/4 or </a:t>
            </a:r>
            <a:r>
              <a:rPr lang="en-US" baseline="0" dirty="0" err="1"/>
              <a:t>xfs</a:t>
            </a:r>
            <a:r>
              <a:rPr lang="en-US" baseline="0" dirty="0"/>
              <a:t> file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</a:t>
            </a:r>
            <a:r>
              <a:rPr lang="en-US" baseline="0" dirty="0"/>
              <a:t> you will see a single disk (/dev/</a:t>
            </a:r>
            <a:r>
              <a:rPr lang="en-US" baseline="0" dirty="0" err="1"/>
              <a:t>sda</a:t>
            </a:r>
            <a:r>
              <a:rPr lang="en-US" baseline="0" dirty="0"/>
              <a:t> or similar), two partitions (/boot and a </a:t>
            </a:r>
            <a:r>
              <a:rPr lang="en-US" baseline="0" dirty="0" err="1"/>
              <a:t>vol</a:t>
            </a:r>
            <a:r>
              <a:rPr lang="en-US" baseline="0" dirty="0"/>
              <a:t> group), one or more logical volumes (separate /home or /</a:t>
            </a:r>
            <a:r>
              <a:rPr lang="en-US" baseline="0" dirty="0" err="1"/>
              <a:t>var</a:t>
            </a:r>
            <a:r>
              <a:rPr lang="en-US" baseline="0" dirty="0"/>
              <a:t>), on an ext3/4 or </a:t>
            </a:r>
            <a:r>
              <a:rPr lang="en-US" baseline="0" dirty="0" err="1"/>
              <a:t>xfs</a:t>
            </a:r>
            <a:r>
              <a:rPr lang="en-US" baseline="0" dirty="0"/>
              <a:t> </a:t>
            </a:r>
            <a:r>
              <a:rPr lang="en-US" baseline="0"/>
              <a:t>file system.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EEFE-AE15-4CAC-B7B8-B32012761E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Root </a:t>
            </a:r>
            <a:r>
              <a:rPr lang="en-US" dirty="0" err="1"/>
              <a:t>nameservers</a:t>
            </a:r>
            <a:r>
              <a:rPr lang="en-US" dirty="0"/>
              <a:t> maintainers, </a:t>
            </a:r>
            <a:r>
              <a:rPr lang="en-US" baseline="0" dirty="0"/>
              <a:t>such as </a:t>
            </a:r>
            <a:r>
              <a:rPr lang="en-US" baseline="0" dirty="0" err="1"/>
              <a:t>verisign</a:t>
            </a:r>
            <a:r>
              <a:rPr lang="en-US" baseline="0" dirty="0"/>
              <a:t>, </a:t>
            </a:r>
            <a:r>
              <a:rPr lang="en-US" baseline="0" dirty="0" err="1"/>
              <a:t>nasa</a:t>
            </a:r>
            <a:r>
              <a:rPr lang="en-US" baseline="0" dirty="0"/>
              <a:t> &amp; U of Maryland</a:t>
            </a:r>
          </a:p>
          <a:p>
            <a:r>
              <a:rPr lang="en-US" dirty="0"/>
              <a:t>259</a:t>
            </a:r>
            <a:r>
              <a:rPr lang="en-US" baseline="0" dirty="0"/>
              <a:t> total root servers (as of 11/30/11)</a:t>
            </a:r>
          </a:p>
          <a:p>
            <a:r>
              <a:rPr lang="en-US" baseline="0" dirty="0"/>
              <a:t>273 TLD’s</a:t>
            </a:r>
          </a:p>
          <a:p>
            <a:r>
              <a:rPr lang="en-US" baseline="0" dirty="0"/>
              <a:t>63 characters per level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127 levels max</a:t>
            </a:r>
          </a:p>
          <a:p>
            <a:r>
              <a:rPr lang="en-US" baseline="0" dirty="0"/>
              <a:t>253 characters per FQDN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9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 hints tell</a:t>
            </a:r>
            <a:r>
              <a:rPr lang="en-US" baseline="0" dirty="0"/>
              <a:t> a name server the initial root DNS server IP addresses.  Root hints are maintained locally on a recursive DNS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is either 1 or 0; Analog is any value between 1 and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D8156-BD91-4A86-8CA5-BEB41447DC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 may sound better, but digital can easily be stored, replicated, transported,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D8156-BD91-4A86-8CA5-BEB41447DC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 </a:t>
            </a:r>
            <a:r>
              <a:rPr lang="en-US" dirty="0" err="1"/>
              <a:t>iLO</a:t>
            </a:r>
            <a:endParaRPr lang="en-US" dirty="0"/>
          </a:p>
          <a:p>
            <a:r>
              <a:rPr lang="en-US" dirty="0"/>
              <a:t>Dell RAC</a:t>
            </a:r>
          </a:p>
          <a:p>
            <a:r>
              <a:rPr lang="en-US" dirty="0"/>
              <a:t>Others…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1164F-8C47-4CEA-839A-A38392594F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6464-7933-4304-9B3B-EF6CCF3A15C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6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EC3A-57F8-4009-9DBE-7ADDF509CDFE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9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B5F-956B-4E41-8E84-5F4E4D799FEE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1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C4B0-2A61-46D7-B805-B2731465A9D1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9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9CCF-1633-4270-B282-25954267FA8D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0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0E42-2C67-4BC0-A733-4CDC4CFB138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76FD-EF8F-4886-9EB1-BFA8FFC8E06D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3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BB81-E1DA-4394-B30F-12539360E77B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2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CC82-D169-422E-A48E-4C9E116071E1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70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61A5-ADA6-4256-9075-9344F53E9EA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31B3-7B8A-4179-ACEE-2086BDE1D79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0C27-DB6D-49F7-B6D0-AC1122E6377E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059C-955F-4FE2-8413-4A56142879F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90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1AB0-D9E8-4357-BE92-D13DF45A23D2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0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3EAF-241F-4638-880B-DAFDCC282E37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346-6563-4269-9F58-E50EB2C38634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47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FD16-8ED7-4A5A-9AAF-31F8334760D9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90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3546-ED48-42B8-9905-65514D4861E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3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8CED-DA09-479B-B8E0-C5B1BEAE9981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53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4A-E042-464B-AD7B-1507ED2BFB62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00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2AC8-E9A0-4ACC-B657-EB651DE5E03E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51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164E-A612-4386-AA3D-DE16D2DBE737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3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1B2B-FB59-438A-ACDC-47701874B650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6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6F18A5-EBA6-49C8-A8DF-1C8F2C5306DC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47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AC05-A270-4A85-BD49-D1BEE74B6105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69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AC9B-AF37-4663-9128-A74879FD23BB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72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3715-7FD4-4E51-99DB-DCE0FC772BFF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CAFE-C5BB-40FB-A774-4FE614115DD2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13E-DAF2-4773-90A1-79213E3BE21B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1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736-8C64-4635-88CC-AE9A1744241C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6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54B-6CC6-4106-8A25-8BBBE77444DB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4F41-D7D5-41C9-BDB1-E320C9E65C2E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1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0923-0AF4-4163-8A3C-9B6F5BD15DAA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2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447460-AEBE-474F-8828-452E13E71E98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950942-1EA8-4C94-887E-24B9B2BC3CF9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07229C-8199-4793-89C5-DAC24A854176}" type="datetime1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519047-9AFA-4A82-8069-D12132B7B90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4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strowatch.com/" TargetMode="Externa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nboro.edu/directory/offices-services/tech-and-comm/networks-telecommunications-/wireless.html" TargetMode="Externa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nboro.edu/directory/offices-services/tech-and-comm/networks-telecommunications-/wireless.html" TargetMode="Externa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software.sonicwall.com/GlobalVPNClient/184-011921-00_REV_A_GVCSetup64.exe" TargetMode="Externa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cs_student@jpatalon.cs.Edinboro.edu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2025 – Week 3-1 – January 28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Infrastructure components</a:t>
            </a:r>
          </a:p>
        </p:txBody>
      </p:sp>
    </p:spTree>
    <p:extLst>
      <p:ext uri="{BB962C8B-B14F-4D97-AF65-F5344CB8AC3E}">
        <p14:creationId xmlns:p14="http://schemas.microsoft.com/office/powerpoint/2010/main" val="205233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B59D80-2F26-D95C-7C1F-0D582586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67FEA-BC69-6EB2-39C4-D9D8CD58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814"/>
          </a:xfrm>
        </p:spPr>
        <p:txBody>
          <a:bodyPr>
            <a:normAutofit fontScale="92500" lnSpcReduction="10000"/>
          </a:bodyPr>
          <a:lstStyle/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C: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What protocol is used to transfer files? – FTP – File Transfer Protocol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What protocol provides an addressing scheme - Internet Protocol (IP)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Define UDP and explain when it is used instead of TCP. - UDP is the User Datagram Protocol, and is a connectionless protocol.  UDP uses less network resources than TCP, and is typically used for live audio/video (skype/telephone), gaming, and VPN's.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Explain what a router does in a network. - Routes/Forwards data packets between computer networks.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What is bandwidth? - The rate of available or consumed capacity.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How do you connect to the Internet outside of school, and what hardware is involved? - Linux PC router/switch, cable modem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1D71A-CADA-C4CA-2334-603FCCD4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836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5031379" cy="4577368"/>
          </a:xfrm>
        </p:spPr>
        <p:txBody>
          <a:bodyPr>
            <a:normAutofit/>
          </a:bodyPr>
          <a:lstStyle/>
          <a:p>
            <a:r>
              <a:rPr lang="en-US" dirty="0"/>
              <a:t>Octal Modes</a:t>
            </a:r>
          </a:p>
          <a:p>
            <a:pPr lvl="1"/>
            <a:r>
              <a:rPr lang="en-US" dirty="0"/>
              <a:t>1 – Execute</a:t>
            </a:r>
          </a:p>
          <a:p>
            <a:pPr lvl="1"/>
            <a:r>
              <a:rPr lang="en-US" dirty="0"/>
              <a:t>2 – Write</a:t>
            </a:r>
          </a:p>
          <a:p>
            <a:pPr lvl="1"/>
            <a:r>
              <a:rPr lang="en-US" dirty="0"/>
              <a:t>3 – Write &amp; Execute</a:t>
            </a:r>
          </a:p>
          <a:p>
            <a:pPr lvl="1"/>
            <a:r>
              <a:rPr lang="en-US" dirty="0"/>
              <a:t>4 – Read</a:t>
            </a:r>
          </a:p>
          <a:p>
            <a:pPr lvl="1"/>
            <a:r>
              <a:rPr lang="en-US" dirty="0"/>
              <a:t>5 – Read &amp; Execute</a:t>
            </a:r>
          </a:p>
          <a:p>
            <a:pPr lvl="1"/>
            <a:r>
              <a:rPr lang="en-US" dirty="0"/>
              <a:t>6 – Read &amp; Write</a:t>
            </a:r>
          </a:p>
          <a:p>
            <a:pPr lvl="1"/>
            <a:r>
              <a:rPr lang="en-US" dirty="0"/>
              <a:t>7 – Read, Write, &amp; Execute</a:t>
            </a:r>
          </a:p>
          <a:p>
            <a:r>
              <a:rPr lang="en-US" dirty="0"/>
              <a:t>Octal modes are set, overwriting any current modes that are already set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750 /root/folder/file.txt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657991" cy="4432402"/>
          </a:xfrm>
        </p:spPr>
        <p:txBody>
          <a:bodyPr>
            <a:normAutofit/>
          </a:bodyPr>
          <a:lstStyle/>
          <a:p>
            <a:r>
              <a:rPr lang="en-US" dirty="0"/>
              <a:t>Symbolic Modes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 = user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 = group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 = other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 = all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 = read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 = write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x = execute</a:t>
            </a:r>
          </a:p>
          <a:p>
            <a:r>
              <a:rPr lang="en-US" dirty="0">
                <a:cs typeface="Courier New" panose="02070309020205020404" pitchFamily="49" charset="0"/>
              </a:rPr>
              <a:t>Symbolic modes can be additive and subtractive, adding to or removing from currently set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ug+rwX,o-rwx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/root/folder/file.txt</a:t>
            </a:r>
          </a:p>
        </p:txBody>
      </p:sp>
    </p:spTree>
    <p:extLst>
      <p:ext uri="{BB962C8B-B14F-4D97-AF65-F5344CB8AC3E}">
        <p14:creationId xmlns:p14="http://schemas.microsoft.com/office/powerpoint/2010/main" val="21867316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577368"/>
          </a:xfrm>
        </p:spPr>
        <p:txBody>
          <a:bodyPr>
            <a:normAutofit/>
          </a:bodyPr>
          <a:lstStyle/>
          <a:p>
            <a:r>
              <a:rPr lang="en-US" dirty="0"/>
              <a:t>Basic Permissions:</a:t>
            </a:r>
          </a:p>
          <a:p>
            <a:pPr lvl="1"/>
            <a:r>
              <a:rPr lang="en-US" dirty="0"/>
              <a:t>(R) – Read Permission</a:t>
            </a:r>
          </a:p>
          <a:p>
            <a:pPr lvl="1"/>
            <a:r>
              <a:rPr lang="en-US" dirty="0"/>
              <a:t>(W) – Write Permission</a:t>
            </a:r>
          </a:p>
          <a:p>
            <a:pPr lvl="1"/>
            <a:r>
              <a:rPr lang="en-US" dirty="0"/>
              <a:t>(X) – Execute Permission</a:t>
            </a:r>
          </a:p>
          <a:p>
            <a:pPr lvl="1"/>
            <a:r>
              <a:rPr lang="en-US" dirty="0"/>
              <a:t>(-) – No permission set</a:t>
            </a:r>
          </a:p>
          <a:p>
            <a:r>
              <a:rPr lang="en-US" dirty="0"/>
              <a:t>Basic Users:</a:t>
            </a:r>
          </a:p>
          <a:p>
            <a:pPr lvl="1"/>
            <a:r>
              <a:rPr lang="en-US" dirty="0"/>
              <a:t>User – The owner of the file</a:t>
            </a:r>
          </a:p>
          <a:p>
            <a:pPr lvl="1"/>
            <a:r>
              <a:rPr lang="en-US" dirty="0"/>
              <a:t>Group – The group that owns the file</a:t>
            </a:r>
          </a:p>
          <a:p>
            <a:pPr lvl="1"/>
            <a:r>
              <a:rPr lang="en-US" dirty="0"/>
              <a:t>Other – Everyone else (world)</a:t>
            </a:r>
          </a:p>
          <a:p>
            <a:r>
              <a:rPr lang="en-US" dirty="0"/>
              <a:t>File Types (first character):</a:t>
            </a:r>
          </a:p>
          <a:p>
            <a:pPr lvl="1"/>
            <a:r>
              <a:rPr lang="en-US" dirty="0"/>
              <a:t>(d) – Directory</a:t>
            </a:r>
          </a:p>
          <a:p>
            <a:pPr lvl="1"/>
            <a:r>
              <a:rPr lang="en-US" dirty="0"/>
              <a:t>(l) – Link (shortcut)</a:t>
            </a:r>
          </a:p>
          <a:p>
            <a:pPr lvl="1"/>
            <a:r>
              <a:rPr lang="en-US" dirty="0"/>
              <a:t>(-) – File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permissions are read as follows: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rwxrwxrwx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filename.txt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First character represents directory, link, or file.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Characters 2,3,4 represent owner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Characters 5,6,7 represent group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Characters 8,9,10 represent world permissions</a:t>
            </a:r>
          </a:p>
          <a:p>
            <a:r>
              <a:rPr lang="en-US" dirty="0" err="1">
                <a:cs typeface="Courier New" panose="02070309020205020404" pitchFamily="49" charset="0"/>
              </a:rPr>
              <a:t>SetUID</a:t>
            </a:r>
            <a:r>
              <a:rPr lang="en-US" dirty="0">
                <a:cs typeface="Courier New" panose="02070309020205020404" pitchFamily="49" charset="0"/>
              </a:rPr>
              <a:t> – Run program as the owner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chmod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u+s</a:t>
            </a:r>
            <a:r>
              <a:rPr lang="en-US" dirty="0">
                <a:cs typeface="Courier New" panose="02070309020205020404" pitchFamily="49" charset="0"/>
              </a:rPr>
              <a:t> [filename]</a:t>
            </a:r>
          </a:p>
          <a:p>
            <a:r>
              <a:rPr lang="en-US" dirty="0" err="1">
                <a:cs typeface="Courier New" panose="02070309020205020404" pitchFamily="49" charset="0"/>
              </a:rPr>
              <a:t>SetGID</a:t>
            </a:r>
            <a:r>
              <a:rPr lang="en-US" dirty="0">
                <a:cs typeface="Courier New" panose="02070309020205020404" pitchFamily="49" charset="0"/>
              </a:rPr>
              <a:t> – Run program as group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chmod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g+s</a:t>
            </a:r>
            <a:r>
              <a:rPr lang="en-US" dirty="0">
                <a:cs typeface="Courier New" panose="02070309020205020404" pitchFamily="49" charset="0"/>
              </a:rPr>
              <a:t> [filename]</a:t>
            </a:r>
          </a:p>
        </p:txBody>
      </p:sp>
    </p:spTree>
    <p:extLst>
      <p:ext uri="{BB962C8B-B14F-4D97-AF65-F5344CB8AC3E}">
        <p14:creationId xmlns:p14="http://schemas.microsoft.com/office/powerpoint/2010/main" val="16839108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Pluggable Authentication Modules (PAM)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7095"/>
          </a:xfrm>
        </p:spPr>
        <p:txBody>
          <a:bodyPr>
            <a:normAutofit/>
          </a:bodyPr>
          <a:lstStyle/>
          <a:p>
            <a:r>
              <a:rPr lang="en-US" dirty="0"/>
              <a:t>PAM allows for multiple different authentication rules</a:t>
            </a:r>
          </a:p>
          <a:p>
            <a:r>
              <a:rPr lang="en-US" dirty="0"/>
              <a:t>PAM can authenticate local users as well as LDAP or Active Directory users</a:t>
            </a:r>
          </a:p>
          <a:p>
            <a:r>
              <a:rPr lang="en-US" dirty="0"/>
              <a:t>PAM allows for many different options</a:t>
            </a:r>
          </a:p>
          <a:p>
            <a:pPr lvl="1"/>
            <a:r>
              <a:rPr lang="en-US" dirty="0"/>
              <a:t>Required – states something must succeed for authentication success</a:t>
            </a:r>
          </a:p>
          <a:p>
            <a:pPr lvl="1"/>
            <a:r>
              <a:rPr lang="en-US" dirty="0"/>
              <a:t>Requisite – stops all processing if failure</a:t>
            </a:r>
          </a:p>
          <a:p>
            <a:pPr lvl="1"/>
            <a:r>
              <a:rPr lang="en-US" dirty="0"/>
              <a:t>Sufficient – Will return success if authentication success</a:t>
            </a:r>
          </a:p>
          <a:p>
            <a:pPr lvl="1"/>
            <a:r>
              <a:rPr lang="en-US" dirty="0"/>
              <a:t>Optional – Failure does not deny authentication success</a:t>
            </a:r>
          </a:p>
          <a:p>
            <a:r>
              <a:rPr lang="en-US" dirty="0"/>
              <a:t>Easy to break things in PAM!</a:t>
            </a:r>
          </a:p>
          <a:p>
            <a:r>
              <a:rPr lang="en-US" dirty="0"/>
              <a:t>PAM provides a flexible and centralized way to auth users</a:t>
            </a:r>
            <a:br>
              <a:rPr lang="en-US" dirty="0"/>
            </a:br>
            <a:r>
              <a:rPr lang="en-US" dirty="0"/>
              <a:t>across various apps, by use of pluggable modules</a:t>
            </a:r>
          </a:p>
          <a:p>
            <a:pPr lvl="1"/>
            <a:r>
              <a:rPr lang="en-US" dirty="0"/>
              <a:t>Password, Kerberos,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3" y="2861069"/>
            <a:ext cx="2827563" cy="311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62806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Bourne Again Shell (BASH)</a:t>
            </a:r>
          </a:p>
          <a:p>
            <a:pPr lvl="1"/>
            <a:r>
              <a:rPr lang="en-US" dirty="0"/>
              <a:t>Command line interface to the system</a:t>
            </a:r>
          </a:p>
          <a:p>
            <a:pPr lvl="1"/>
            <a:r>
              <a:rPr lang="en-US" dirty="0"/>
              <a:t>Allows you to run commands and launch other programs</a:t>
            </a:r>
          </a:p>
          <a:p>
            <a:pPr lvl="1"/>
            <a:r>
              <a:rPr lang="en-US" dirty="0"/>
              <a:t>Many built in features</a:t>
            </a:r>
          </a:p>
          <a:p>
            <a:r>
              <a:rPr lang="en-US" dirty="0"/>
              <a:t>Backgrounding processes</a:t>
            </a:r>
          </a:p>
          <a:p>
            <a:pPr lvl="1"/>
            <a:r>
              <a:rPr lang="en-US" dirty="0"/>
              <a:t>Add ampersand (&amp;) to the end of a command</a:t>
            </a:r>
          </a:p>
          <a:p>
            <a:r>
              <a:rPr lang="en-US" dirty="0"/>
              <a:t>Environment Variables</a:t>
            </a:r>
          </a:p>
          <a:p>
            <a:pPr lvl="1"/>
            <a:r>
              <a:rPr lang="en-US" dirty="0"/>
              <a:t>Can be used on command line or in scripts</a:t>
            </a:r>
          </a:p>
          <a:p>
            <a:pPr lvl="1"/>
            <a:r>
              <a:rPr lang="en-US" dirty="0"/>
              <a:t>Set, export, call, unset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5038" y="1845735"/>
            <a:ext cx="5997128" cy="402336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VARIABLE1="Hello World"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export VARIABLE1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echo $VARIABLE1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VARIABLE1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unset VARIABLE1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36324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6552459" cy="4023360"/>
          </a:xfrm>
        </p:spPr>
        <p:txBody>
          <a:bodyPr>
            <a:normAutofit/>
          </a:bodyPr>
          <a:lstStyle/>
          <a:p>
            <a:r>
              <a:rPr lang="en-US" dirty="0"/>
              <a:t>cat</a:t>
            </a:r>
          </a:p>
          <a:p>
            <a:pPr lvl="1"/>
            <a:r>
              <a:rPr lang="en-US" dirty="0"/>
              <a:t>Concatenate a file</a:t>
            </a:r>
          </a:p>
          <a:p>
            <a:pPr lvl="1"/>
            <a:r>
              <a:rPr lang="en-US" dirty="0"/>
              <a:t>Output to screen or send to another program</a:t>
            </a:r>
          </a:p>
          <a:p>
            <a:r>
              <a:rPr lang="en-US" dirty="0"/>
              <a:t>Pipes (|)</a:t>
            </a:r>
          </a:p>
          <a:p>
            <a:pPr lvl="1"/>
            <a:r>
              <a:rPr lang="en-US" dirty="0"/>
              <a:t>Redirect output to another program</a:t>
            </a:r>
          </a:p>
          <a:p>
            <a:pPr lvl="1"/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cat /var/log/messages | wc</a:t>
            </a:r>
          </a:p>
          <a:p>
            <a:r>
              <a:rPr lang="da-DK" dirty="0"/>
              <a:t>Redirection (&gt; or &gt;&gt;)</a:t>
            </a:r>
          </a:p>
          <a:p>
            <a:pPr lvl="1"/>
            <a:r>
              <a:rPr lang="da-DK" dirty="0"/>
              <a:t>Single greater than will overwrite a file</a:t>
            </a:r>
          </a:p>
          <a:p>
            <a:pPr lvl="1"/>
            <a:r>
              <a:rPr lang="en-US" dirty="0"/>
              <a:t>Double greater than will append to a file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List of previously executed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39307" y="1845735"/>
            <a:ext cx="3880625" cy="4023360"/>
          </a:xfrm>
        </p:spPr>
        <p:txBody>
          <a:bodyPr/>
          <a:lstStyle/>
          <a:p>
            <a:r>
              <a:rPr lang="en-US" dirty="0"/>
              <a:t>cd</a:t>
            </a:r>
          </a:p>
          <a:p>
            <a:pPr lvl="1"/>
            <a:r>
              <a:rPr lang="en-US" dirty="0"/>
              <a:t>Change Directory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</a:t>
            </a:r>
          </a:p>
          <a:p>
            <a:r>
              <a:rPr lang="en-US" dirty="0" err="1"/>
              <a:t>pwd</a:t>
            </a:r>
            <a:endParaRPr lang="en-US" dirty="0"/>
          </a:p>
          <a:p>
            <a:pPr lvl="1"/>
            <a:r>
              <a:rPr lang="en-US" dirty="0"/>
              <a:t>Show present working directory</a:t>
            </a:r>
          </a:p>
          <a:p>
            <a:pPr lvl="1"/>
            <a:r>
              <a:rPr lang="en-US" dirty="0"/>
              <a:t>Ex:</a:t>
            </a: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/log</a:t>
            </a:r>
          </a:p>
          <a:p>
            <a:r>
              <a:rPr lang="en-US" dirty="0"/>
              <a:t>touch</a:t>
            </a:r>
          </a:p>
          <a:p>
            <a:pPr lvl="1"/>
            <a:r>
              <a:rPr lang="en-US" dirty="0"/>
              <a:t>Create a blank empty file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touch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</p:txBody>
      </p:sp>
    </p:spTree>
    <p:extLst>
      <p:ext uri="{BB962C8B-B14F-4D97-AF65-F5344CB8AC3E}">
        <p14:creationId xmlns:p14="http://schemas.microsoft.com/office/powerpoint/2010/main" val="9355411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Common shortcuts</a:t>
            </a:r>
          </a:p>
          <a:p>
            <a:pPr lvl="1"/>
            <a:r>
              <a:rPr lang="en-US" dirty="0"/>
              <a:t>Pressing the up arrow will let you scroll through recent commands</a:t>
            </a:r>
          </a:p>
          <a:p>
            <a:pPr lvl="1"/>
            <a:r>
              <a:rPr lang="en-US" dirty="0"/>
              <a:t>Wildcards can be used in filenames</a:t>
            </a:r>
          </a:p>
          <a:p>
            <a:r>
              <a:rPr lang="en-US" dirty="0"/>
              <a:t>Tab Complete</a:t>
            </a:r>
          </a:p>
          <a:p>
            <a:pPr lvl="1"/>
            <a:r>
              <a:rPr lang="en-US" dirty="0"/>
              <a:t>Pressing tab once will complete the text of a command or file</a:t>
            </a:r>
          </a:p>
          <a:p>
            <a:pPr lvl="1"/>
            <a:r>
              <a:rPr lang="en-US" dirty="0"/>
              <a:t>Pressing tab twice will show a list of matching files or commands</a:t>
            </a:r>
          </a:p>
          <a:p>
            <a:pPr lvl="1"/>
            <a:r>
              <a:rPr lang="en-US" dirty="0"/>
              <a:t>Ex: type “ls /</a:t>
            </a:r>
            <a:r>
              <a:rPr lang="en-US" dirty="0" err="1"/>
              <a:t>var</a:t>
            </a:r>
            <a:r>
              <a:rPr lang="en-US" dirty="0"/>
              <a:t>/log/mess” and press tab once, then twice, then a bunch of times.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ls /var/log/messages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messages           messages-20160214</a:t>
            </a:r>
          </a:p>
          <a:p>
            <a:r>
              <a:rPr lang="en-US" dirty="0"/>
              <a:t>Manual pages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command)</a:t>
            </a:r>
          </a:p>
          <a:p>
            <a:pPr lvl="1"/>
            <a:r>
              <a:rPr lang="en-US" sz="2000" dirty="0"/>
              <a:t>Ex: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man which</a:t>
            </a:r>
            <a:r>
              <a:rPr lang="en-US" sz="2000" dirty="0"/>
              <a:t> 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man 1 which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Various sections, for commands, kernel calls, C library calls, etc.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712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Files, file types, file ownership, file permissions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000" dirty="0"/>
              <a:t> command will show us these items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000" dirty="0"/>
              <a:t> is short for list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000" dirty="0"/>
              <a:t> command can take many options</a:t>
            </a:r>
          </a:p>
          <a:p>
            <a:pPr lvl="2"/>
            <a:r>
              <a:rPr lang="en-US" sz="1800" dirty="0"/>
              <a:t>-l gives the long listing (lower case L)</a:t>
            </a:r>
          </a:p>
          <a:p>
            <a:pPr lvl="2"/>
            <a:r>
              <a:rPr lang="en-US" sz="1800" dirty="0"/>
              <a:t>-a gives all files, including hidden files</a:t>
            </a:r>
          </a:p>
          <a:p>
            <a:pPr lvl="3"/>
            <a:r>
              <a:rPr lang="en-US" sz="1800" dirty="0"/>
              <a:t>Hidden files start with a period in the filename</a:t>
            </a:r>
          </a:p>
          <a:p>
            <a:pPr lvl="4"/>
            <a:r>
              <a:rPr lang="en-US" sz="1800" dirty="0"/>
              <a:t>Ex: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bash_profile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-t sorts by modified time</a:t>
            </a:r>
          </a:p>
          <a:p>
            <a:pPr lvl="2"/>
            <a:r>
              <a:rPr lang="en-US" sz="1800" dirty="0"/>
              <a:t>-r reverse</a:t>
            </a:r>
          </a:p>
          <a:p>
            <a:pPr lvl="2"/>
            <a:r>
              <a:rPr lang="en-US" sz="1800" dirty="0"/>
              <a:t>-h human readable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14390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3154">
            <a:off x="6493532" y="2401176"/>
            <a:ext cx="48921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ls command (lowercase LS)</a:t>
            </a:r>
          </a:p>
        </p:txBody>
      </p:sp>
    </p:spTree>
    <p:extLst>
      <p:ext uri="{BB962C8B-B14F-4D97-AF65-F5344CB8AC3E}">
        <p14:creationId xmlns:p14="http://schemas.microsoft.com/office/powerpoint/2010/main" val="41590888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Files, file types, file ownership, file permissions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~]#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cd /var/log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/log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anaconda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pm-powersave.log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tallylog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glusterfs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tuned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boot.log       grubby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qemu-ga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wpa_supplicant.log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794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93977" cy="4023360"/>
          </a:xfrm>
        </p:spPr>
        <p:txBody>
          <a:bodyPr/>
          <a:lstStyle/>
          <a:p>
            <a:r>
              <a:rPr lang="en-US" dirty="0"/>
              <a:t>Files, file types, file ownership, file permissions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anaconda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pm-powersave.log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tallylog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glusterfs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tuned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boot.log       grubby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qemu-ga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wpa_supplicant.log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6645" y="4673621"/>
            <a:ext cx="978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41294924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6646"/>
          </a:xfrm>
        </p:spPr>
        <p:txBody>
          <a:bodyPr>
            <a:normAutofit/>
          </a:bodyPr>
          <a:lstStyle/>
          <a:p>
            <a:r>
              <a:rPr lang="en-US" dirty="0"/>
              <a:t>Files, file types, file ownership, file permissions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1436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4096 Feb 11 19:07 anaconda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-x---. 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22 Feb 11 19:08 audit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12597 Feb 14 10:15 boot.log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-------.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0 Feb 11 19:51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6 Nov 23 16:35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56923 Feb 16 18:50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56037 Feb 14 03:35 cron-20160214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sys        80 Feb 14 03:35 cups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6645" y="4673621"/>
            <a:ext cx="978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315997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Routing</a:t>
            </a:r>
          </a:p>
          <a:p>
            <a:pPr lvl="1"/>
            <a:r>
              <a:rPr lang="en-US" dirty="0"/>
              <a:t>Specific, hard-coded route to a destination network</a:t>
            </a:r>
          </a:p>
          <a:p>
            <a:pPr lvl="2"/>
            <a:r>
              <a:rPr lang="en-US" dirty="0"/>
              <a:t>All Internet traffic goes out the internet interface</a:t>
            </a:r>
          </a:p>
          <a:p>
            <a:pPr lvl="2"/>
            <a:r>
              <a:rPr lang="en-US" dirty="0"/>
              <a:t>Traffic for Hamilton building goes out specific interface</a:t>
            </a:r>
          </a:p>
          <a:p>
            <a:r>
              <a:rPr lang="en-US" dirty="0"/>
              <a:t>Dynamic Routing</a:t>
            </a:r>
          </a:p>
          <a:p>
            <a:pPr lvl="1"/>
            <a:r>
              <a:rPr lang="en-US" dirty="0"/>
              <a:t>Used for tracking large numbers of subnets</a:t>
            </a:r>
          </a:p>
          <a:p>
            <a:pPr lvl="1"/>
            <a:r>
              <a:rPr lang="en-US" dirty="0"/>
              <a:t>Large network installations</a:t>
            </a:r>
          </a:p>
          <a:p>
            <a:pPr lvl="1"/>
            <a:r>
              <a:rPr lang="en-US" dirty="0"/>
              <a:t>Internet installations</a:t>
            </a:r>
          </a:p>
          <a:p>
            <a:pPr lvl="1"/>
            <a:r>
              <a:rPr lang="en-US" dirty="0"/>
              <a:t>Multiple protocols exist for</a:t>
            </a:r>
            <a:br>
              <a:rPr lang="en-US" dirty="0"/>
            </a:br>
            <a:r>
              <a:rPr lang="en-US" dirty="0"/>
              <a:t>dynamic routing rules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Transferring packets between networks</a:t>
            </a:r>
          </a:p>
          <a:p>
            <a:r>
              <a:rPr lang="en-US" dirty="0"/>
              <a:t>Routing Tables</a:t>
            </a:r>
          </a:p>
          <a:p>
            <a:pPr lvl="1"/>
            <a:r>
              <a:rPr lang="en-US" dirty="0"/>
              <a:t>Indicate a current list of routes</a:t>
            </a:r>
          </a:p>
          <a:p>
            <a:pPr lvl="1"/>
            <a:r>
              <a:rPr lang="en-US" dirty="0"/>
              <a:t>Commands: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  <a:r>
              <a:rPr lang="en-US" dirty="0"/>
              <a:t> on Linux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route print </a:t>
            </a:r>
            <a:r>
              <a:rPr lang="en-US" dirty="0"/>
              <a:t>on Windows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1A504-B0D3-2145-98F5-80E1012A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471" y="4254935"/>
            <a:ext cx="7368974" cy="19879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60783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55789"/>
          </a:xfrm>
        </p:spPr>
        <p:txBody>
          <a:bodyPr>
            <a:normAutofit/>
          </a:bodyPr>
          <a:lstStyle/>
          <a:p>
            <a:r>
              <a:rPr lang="en-US" dirty="0"/>
              <a:t>Files, file types, file ownership, file permissions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 -la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1444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16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4096 Feb 14 10:15 .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4096 Feb 14 10:15 ..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4096 Feb 11 19:07 anaconda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-x---.  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22 Feb 11 19:08 audit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12597 Feb 14 10:15 boot.log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0 Feb 11 19:51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6 Nov 23 16:35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56923 Feb 16 18:50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56037 Feb 14 03:35 cron-20160214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sys        80 Feb 14 03:35 cups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6645" y="4673621"/>
            <a:ext cx="978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1657640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00033"/>
          </a:xfrm>
        </p:spPr>
        <p:txBody>
          <a:bodyPr>
            <a:normAutofit/>
          </a:bodyPr>
          <a:lstStyle/>
          <a:p>
            <a:r>
              <a:rPr lang="en-US" dirty="0"/>
              <a:t>Files, file types, file ownership, file permissions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 log]#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1.5M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16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4.0K Feb 14 10:15 .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4.0K Feb 14 10:15 ..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4.0K Feb 11 19:07 anaconda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-x---.  2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22 Feb 11 19:08 audit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13K Feb 14 10:15 boot.log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0 Feb 11 19:51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btmp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6 Nov 23 16:35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chrony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56K Feb 16 18:50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-r--r--.  1 root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55K Feb 14 03:35 cron-20160214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sys      80 Feb 14 03:35 cups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6645" y="4673621"/>
            <a:ext cx="978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17534533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Files, file types, file ownership, file permissions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chgrp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/>
              <a:t>Modify owners, groups, and permissions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jpatalon:admin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chgrp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admin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  <a:p>
            <a:pPr lvl="2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u+rw,g+r,o-rwx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655426"/>
          </a:xfrm>
        </p:spPr>
        <p:txBody>
          <a:bodyPr>
            <a:normAutofit/>
          </a:bodyPr>
          <a:lstStyle/>
          <a:p>
            <a:r>
              <a:rPr lang="en-US" dirty="0"/>
              <a:t>File permissions are read as follows: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rwxrwxrwx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filename.txt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First character represents directory, link, or file.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Characters 2,3,4 represent owner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Characters 5,6,7 represent group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Characters 8,9,10 represent world permissions</a:t>
            </a:r>
          </a:p>
          <a:p>
            <a:r>
              <a:rPr lang="en-US" dirty="0"/>
              <a:t>Symbolic Modes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 = user		a = all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 = group		X = traverse folder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 = other		S = </a:t>
            </a:r>
            <a:r>
              <a:rPr lang="en-US" dirty="0" err="1">
                <a:cs typeface="Courier New" panose="02070309020205020404" pitchFamily="49" charset="0"/>
              </a:rPr>
              <a:t>setuid</a:t>
            </a:r>
            <a:r>
              <a:rPr lang="en-US" dirty="0">
                <a:cs typeface="Courier New" panose="02070309020205020404" pitchFamily="49" charset="0"/>
              </a:rPr>
              <a:t>/</a:t>
            </a:r>
            <a:r>
              <a:rPr lang="en-US" dirty="0" err="1">
                <a:cs typeface="Courier New" panose="02070309020205020404" pitchFamily="49" charset="0"/>
              </a:rPr>
              <a:t>setgid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 = read		s = </a:t>
            </a:r>
            <a:r>
              <a:rPr lang="en-US" dirty="0" err="1">
                <a:cs typeface="Courier New" panose="02070309020205020404" pitchFamily="49" charset="0"/>
              </a:rPr>
              <a:t>setuid</a:t>
            </a:r>
            <a:r>
              <a:rPr lang="en-US" dirty="0">
                <a:cs typeface="Courier New" panose="02070309020205020404" pitchFamily="49" charset="0"/>
              </a:rPr>
              <a:t>/</a:t>
            </a:r>
            <a:r>
              <a:rPr lang="en-US" dirty="0" err="1">
                <a:cs typeface="Courier New" panose="02070309020205020404" pitchFamily="49" charset="0"/>
              </a:rPr>
              <a:t>setgid</a:t>
            </a:r>
            <a:r>
              <a:rPr lang="en-US" dirty="0">
                <a:cs typeface="Courier New" panose="02070309020205020404" pitchFamily="49" charset="0"/>
              </a:rPr>
              <a:t> + x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 = write		T = sticky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x = execute		t = sticky + x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112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5031379" cy="4577368"/>
          </a:xfrm>
        </p:spPr>
        <p:txBody>
          <a:bodyPr>
            <a:normAutofit/>
          </a:bodyPr>
          <a:lstStyle/>
          <a:p>
            <a:r>
              <a:rPr lang="en-US" dirty="0"/>
              <a:t>Octal Modes</a:t>
            </a:r>
          </a:p>
          <a:p>
            <a:pPr lvl="1"/>
            <a:r>
              <a:rPr lang="en-US" dirty="0"/>
              <a:t>1 – Execute</a:t>
            </a:r>
          </a:p>
          <a:p>
            <a:pPr lvl="1"/>
            <a:r>
              <a:rPr lang="en-US" dirty="0"/>
              <a:t>2 – Write</a:t>
            </a:r>
          </a:p>
          <a:p>
            <a:pPr lvl="1"/>
            <a:r>
              <a:rPr lang="en-US" dirty="0"/>
              <a:t>3 – Write &amp; Execute</a:t>
            </a:r>
          </a:p>
          <a:p>
            <a:pPr lvl="1"/>
            <a:r>
              <a:rPr lang="en-US" dirty="0"/>
              <a:t>4 – Read</a:t>
            </a:r>
          </a:p>
          <a:p>
            <a:pPr lvl="1"/>
            <a:r>
              <a:rPr lang="en-US" dirty="0"/>
              <a:t>5 – Read &amp; Execute</a:t>
            </a:r>
          </a:p>
          <a:p>
            <a:pPr lvl="1"/>
            <a:r>
              <a:rPr lang="en-US" dirty="0"/>
              <a:t>6 – Read &amp; Write</a:t>
            </a:r>
          </a:p>
          <a:p>
            <a:pPr lvl="1"/>
            <a:r>
              <a:rPr lang="en-US" dirty="0"/>
              <a:t>7 – Read, Write, &amp; Execute</a:t>
            </a:r>
          </a:p>
          <a:p>
            <a:r>
              <a:rPr lang="en-US" dirty="0"/>
              <a:t>Octal modes are set, overwriting any current modes that are already set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750 /root/folder/file.txt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657991" cy="4432402"/>
          </a:xfrm>
        </p:spPr>
        <p:txBody>
          <a:bodyPr>
            <a:normAutofit/>
          </a:bodyPr>
          <a:lstStyle/>
          <a:p>
            <a:r>
              <a:rPr lang="en-US" dirty="0"/>
              <a:t>Symbolic Modes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 = user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 = group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 = other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 = all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 = read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 = write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x = execute</a:t>
            </a:r>
          </a:p>
          <a:p>
            <a:r>
              <a:rPr lang="en-US" dirty="0">
                <a:cs typeface="Courier New" panose="02070309020205020404" pitchFamily="49" charset="0"/>
              </a:rPr>
              <a:t>Symbolic modes are additive and subtractive, adding to or removing from currently set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ug+rwX,o-rwx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/root/folder/file.txt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485" y="5693362"/>
            <a:ext cx="11526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Octal modes set permissions, symbolic modes can add and remove</a:t>
            </a:r>
          </a:p>
        </p:txBody>
      </p:sp>
    </p:spTree>
    <p:extLst>
      <p:ext uri="{BB962C8B-B14F-4D97-AF65-F5344CB8AC3E}">
        <p14:creationId xmlns:p14="http://schemas.microsoft.com/office/powerpoint/2010/main" val="265579758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/>
          <a:lstStyle/>
          <a:p>
            <a:r>
              <a:rPr lang="en-US" dirty="0"/>
              <a:t>File manipulation and navigation</a:t>
            </a:r>
          </a:p>
          <a:p>
            <a:pPr lvl="1"/>
            <a:r>
              <a:rPr lang="en-US" dirty="0"/>
              <a:t>ln command – lets us create links (like shortcuts)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ln -s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original_file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new_shortcut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-s </a:t>
            </a:r>
            <a:r>
              <a:rPr lang="en-US" sz="1600" dirty="0">
                <a:cs typeface="Courier New" panose="02070309020205020404" pitchFamily="49" charset="0"/>
              </a:rPr>
              <a:t>represents a symbolic link</a:t>
            </a:r>
          </a:p>
          <a:p>
            <a:pPr lvl="1"/>
            <a:r>
              <a:rPr lang="en-US" dirty="0"/>
              <a:t>find command – lets us find files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find location -name “filename*”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find / -name “asdf.exe”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cp</a:t>
            </a:r>
            <a:r>
              <a:rPr lang="en-US" dirty="0">
                <a:cs typeface="Courier New" panose="02070309020205020404" pitchFamily="49" charset="0"/>
              </a:rPr>
              <a:t> command – copy a file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file1.txt file2.txt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mv command – move a file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mv file1.txt file3.txt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mkdir</a:t>
            </a:r>
            <a:r>
              <a:rPr lang="en-US" dirty="0">
                <a:cs typeface="Courier New" panose="02070309020205020404" pitchFamily="49" charset="0"/>
              </a:rPr>
              <a:t> command – make a directory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2085">
            <a:off x="6126480" y="2093269"/>
            <a:ext cx="5607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Moving is the same as renaming!</a:t>
            </a:r>
          </a:p>
        </p:txBody>
      </p:sp>
    </p:spTree>
    <p:extLst>
      <p:ext uri="{BB962C8B-B14F-4D97-AF65-F5344CB8AC3E}">
        <p14:creationId xmlns:p14="http://schemas.microsoft.com/office/powerpoint/2010/main" val="29095022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manipulation and navigation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rmdir</a:t>
            </a:r>
            <a:r>
              <a:rPr lang="en-US" dirty="0">
                <a:cs typeface="Courier New" panose="02070309020205020404" pitchFamily="49" charset="0"/>
              </a:rPr>
              <a:t> command – remove a directory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pwd</a:t>
            </a:r>
            <a:r>
              <a:rPr lang="en-US" dirty="0">
                <a:cs typeface="Courier New" panose="02070309020205020404" pitchFamily="49" charset="0"/>
              </a:rPr>
              <a:t> – Present Working Directory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Displays which directory you are currently in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cat command - concatenate a file</a:t>
            </a:r>
          </a:p>
          <a:p>
            <a:pPr lvl="2"/>
            <a:r>
              <a:rPr lang="en-US" sz="1600" dirty="0"/>
              <a:t>Output to screen or send to another program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/folder/file.txt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more – display text one screen at a time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more /folder/file</a:t>
            </a:r>
          </a:p>
        </p:txBody>
      </p:sp>
      <p:pic>
        <p:nvPicPr>
          <p:cNvPr id="6" name="Picture 5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784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manipulation and navigation</a:t>
            </a:r>
          </a:p>
          <a:p>
            <a:pPr lvl="1"/>
            <a:r>
              <a:rPr lang="en-US" dirty="0"/>
              <a:t>du command – show current disk utilization of a folder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du –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df</a:t>
            </a:r>
            <a:r>
              <a:rPr lang="en-US" dirty="0">
                <a:cs typeface="Courier New" panose="02070309020205020404" pitchFamily="49" charset="0"/>
              </a:rPr>
              <a:t> command – show all current disk and drive utilization overview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–h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The -h makes it “human readable” or displays sizes in familiar units (KB, GB, TB, etc.)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which command – show location of a file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whereis</a:t>
            </a:r>
            <a:r>
              <a:rPr lang="en-US" dirty="0">
                <a:cs typeface="Courier New" panose="02070309020205020404" pitchFamily="49" charset="0"/>
              </a:rPr>
              <a:t> command – Shows the program, source, and manual page locations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8161" y="5267129"/>
            <a:ext cx="7289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hich man? man which?</a:t>
            </a:r>
          </a:p>
        </p:txBody>
      </p:sp>
    </p:spTree>
    <p:extLst>
      <p:ext uri="{BB962C8B-B14F-4D97-AF65-F5344CB8AC3E}">
        <p14:creationId xmlns:p14="http://schemas.microsoft.com/office/powerpoint/2010/main" val="22248826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99671"/>
          </a:xfrm>
        </p:spPr>
        <p:txBody>
          <a:bodyPr>
            <a:normAutofit/>
          </a:bodyPr>
          <a:lstStyle/>
          <a:p>
            <a:r>
              <a:rPr lang="en-US" dirty="0"/>
              <a:t>File compression</a:t>
            </a:r>
          </a:p>
          <a:p>
            <a:pPr lvl="1"/>
            <a:r>
              <a:rPr lang="en-US" dirty="0" err="1"/>
              <a:t>gzip</a:t>
            </a:r>
            <a:r>
              <a:rPr lang="en-US" dirty="0"/>
              <a:t> – Allows to create </a:t>
            </a:r>
            <a:r>
              <a:rPr lang="en-US" dirty="0" err="1"/>
              <a:t>gz</a:t>
            </a:r>
            <a:r>
              <a:rPr lang="en-US" dirty="0"/>
              <a:t> compressed files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  <a:p>
            <a:pPr lvl="2"/>
            <a:r>
              <a:rPr lang="en-US" sz="1600" dirty="0"/>
              <a:t>Resulting file will be compressed and named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/file.txt.gz</a:t>
            </a:r>
          </a:p>
          <a:p>
            <a:pPr lvl="2"/>
            <a:r>
              <a:rPr lang="en-US" sz="1600" dirty="0"/>
              <a:t>Most commonly used compression on Linux</a:t>
            </a:r>
          </a:p>
          <a:p>
            <a:pPr lvl="2"/>
            <a:r>
              <a:rPr lang="en-US" sz="1600" dirty="0"/>
              <a:t>Can only compress one file into one file!  Cannot compress multiple files into a single compressed file.</a:t>
            </a:r>
          </a:p>
          <a:p>
            <a:pPr lvl="2"/>
            <a:r>
              <a:rPr lang="en-US" sz="1600" dirty="0"/>
              <a:t>Files decompressed with –d flag (or </a:t>
            </a:r>
            <a:r>
              <a:rPr lang="en-US" sz="1600" dirty="0" err="1"/>
              <a:t>gunzip</a:t>
            </a:r>
            <a:r>
              <a:rPr lang="en-US" sz="1600" dirty="0"/>
              <a:t> command)</a:t>
            </a:r>
          </a:p>
          <a:p>
            <a:pPr lvl="3"/>
            <a:r>
              <a:rPr lang="en-US" sz="1600" dirty="0"/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–d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/file.txt.gz</a:t>
            </a:r>
            <a:r>
              <a:rPr lang="en-US" sz="1600" dirty="0">
                <a:cs typeface="Courier New" panose="02070309020205020404" pitchFamily="49" charset="0"/>
              </a:rPr>
              <a:t> </a:t>
            </a:r>
            <a:r>
              <a:rPr lang="en-US" sz="1600" dirty="0"/>
              <a:t>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gunzip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/file.txt.gz</a:t>
            </a:r>
          </a:p>
          <a:p>
            <a:pPr lvl="3"/>
            <a:r>
              <a:rPr lang="en-US" dirty="0"/>
              <a:t>Resulting file would be named </a:t>
            </a:r>
            <a:r>
              <a:rPr lang="en-US" sz="1600" dirty="0"/>
              <a:t>/</a:t>
            </a:r>
            <a:r>
              <a:rPr lang="en-US" sz="1600" dirty="0" err="1"/>
              <a:t>tmp</a:t>
            </a:r>
            <a:r>
              <a:rPr lang="en-US" sz="1600" dirty="0"/>
              <a:t>/file.txt</a:t>
            </a:r>
          </a:p>
          <a:p>
            <a:pPr lvl="1"/>
            <a:r>
              <a:rPr lang="en-US" dirty="0"/>
              <a:t>bzip2 – Allows to create bz2 compressed files</a:t>
            </a:r>
          </a:p>
          <a:p>
            <a:pPr lvl="2"/>
            <a:r>
              <a:rPr lang="en-US" sz="1600" dirty="0"/>
              <a:t>Similar to </a:t>
            </a:r>
            <a:r>
              <a:rPr lang="en-US" sz="1600" dirty="0" err="1"/>
              <a:t>gzip</a:t>
            </a:r>
            <a:r>
              <a:rPr lang="en-US" sz="1600" dirty="0"/>
              <a:t>, offers better compression than </a:t>
            </a:r>
            <a:r>
              <a:rPr lang="en-US" sz="1600" dirty="0" err="1"/>
              <a:t>gzip</a:t>
            </a:r>
            <a:endParaRPr lang="en-US" sz="1600" dirty="0"/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bzip2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</a:t>
            </a:r>
          </a:p>
          <a:p>
            <a:pPr lvl="2"/>
            <a:r>
              <a:rPr lang="en-US" sz="1600" dirty="0"/>
              <a:t>Resulting file will be named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/file.txt.bz2</a:t>
            </a:r>
            <a:endParaRPr lang="en-US" dirty="0"/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Files can be decompressed with  -d flag (or bunzip2 command)</a:t>
            </a:r>
          </a:p>
        </p:txBody>
      </p:sp>
      <p:pic>
        <p:nvPicPr>
          <p:cNvPr id="6" name="Picture 5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699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compression</a:t>
            </a:r>
          </a:p>
          <a:p>
            <a:pPr lvl="1"/>
            <a:r>
              <a:rPr lang="en-US" dirty="0"/>
              <a:t>tar – Tape Archiver</a:t>
            </a:r>
          </a:p>
          <a:p>
            <a:pPr lvl="2"/>
            <a:r>
              <a:rPr lang="en-US" sz="1600" dirty="0"/>
              <a:t>Allows for combining multiple files into a single file</a:t>
            </a:r>
          </a:p>
          <a:p>
            <a:pPr lvl="2"/>
            <a:r>
              <a:rPr lang="en-US" sz="1600" dirty="0"/>
              <a:t>Does not offer any compression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tar –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file.tar file1 file2 file3</a:t>
            </a:r>
          </a:p>
          <a:p>
            <a:pPr lvl="2"/>
            <a:r>
              <a:rPr lang="en-US" sz="1600" dirty="0"/>
              <a:t>One can use tar to combine multiple files into a single file, then compress that single file using one of the previously mentioned tools.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6" name="Picture 5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3828">
            <a:off x="931736" y="4354850"/>
            <a:ext cx="74019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3"/>
                </a:solidFill>
                <a:effectLst/>
              </a:rPr>
              <a:t>Tar the files then </a:t>
            </a:r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</a:rPr>
              <a:t>gzip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</a:rPr>
              <a:t> the tar file to create a </a:t>
            </a:r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</a:rPr>
              <a:t>tarball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23004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85021"/>
          </a:xfrm>
        </p:spPr>
        <p:txBody>
          <a:bodyPr>
            <a:normAutofit/>
          </a:bodyPr>
          <a:lstStyle/>
          <a:p>
            <a:r>
              <a:rPr lang="en-US" dirty="0"/>
              <a:t>Additional system and file management tools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/>
              <a:t> – list running processes for one or all users</a:t>
            </a:r>
          </a:p>
          <a:p>
            <a:pPr lvl="2"/>
            <a:r>
              <a:rPr lang="en-US" sz="1600" dirty="0"/>
              <a:t>Ex: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aux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Many different options are available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sz="2000" dirty="0">
                <a:cs typeface="Courier New" panose="02070309020205020404" pitchFamily="49" charset="0"/>
              </a:rPr>
              <a:t> – display interactive list of processes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Exit by pressing q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kill</a:t>
            </a:r>
            <a:r>
              <a:rPr lang="en-US" sz="2000" dirty="0">
                <a:cs typeface="Courier New" panose="02070309020205020404" pitchFamily="49" charset="0"/>
              </a:rPr>
              <a:t> – kill a running process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Ex: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kill -9 12345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Kill requires a Process ID (PID)</a:t>
            </a:r>
          </a:p>
          <a:p>
            <a:pPr lvl="2"/>
            <a:r>
              <a:rPr lang="en-US" sz="1600" dirty="0">
                <a:cs typeface="Courier New" panose="02070309020205020404" pitchFamily="49" charset="0"/>
              </a:rPr>
              <a:t>PID can be found through </a:t>
            </a:r>
            <a:r>
              <a:rPr lang="en-US" sz="1600" dirty="0" err="1">
                <a:cs typeface="Courier New" panose="02070309020205020404" pitchFamily="49" charset="0"/>
              </a:rPr>
              <a:t>ps</a:t>
            </a:r>
            <a:r>
              <a:rPr lang="en-US" sz="1600" dirty="0">
                <a:cs typeface="Courier New" panose="02070309020205020404" pitchFamily="49" charset="0"/>
              </a:rPr>
              <a:t> or top commands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000" dirty="0">
                <a:cs typeface="Courier New" panose="02070309020205020404" pitchFamily="49" charset="0"/>
              </a:rPr>
              <a:t> – display only the first lines in a file</a:t>
            </a:r>
          </a:p>
          <a:p>
            <a:pPr lvl="2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head -n 20 filename.txt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2000" dirty="0">
                <a:cs typeface="Courier New" panose="02070309020205020404" pitchFamily="49" charset="0"/>
              </a:rPr>
              <a:t> – display the last lines in a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423953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  <a:r>
              <a:rPr lang="en-US" dirty="0"/>
              <a:t> – display  list of logged in users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/>
              <a:t> – display logged in users, uptime, and system load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– switch user command</a:t>
            </a:r>
          </a:p>
          <a:p>
            <a:pPr lvl="2"/>
            <a:r>
              <a:rPr lang="en-US" sz="1600" dirty="0"/>
              <a:t>Switch to impersonate another user (root)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/>
              <a:t> – Super User Do</a:t>
            </a:r>
          </a:p>
          <a:p>
            <a:pPr lvl="2"/>
            <a:r>
              <a:rPr lang="en-US" sz="1600" dirty="0"/>
              <a:t>Run a single command as another user (root)</a:t>
            </a:r>
          </a:p>
        </p:txBody>
      </p:sp>
      <p:pic>
        <p:nvPicPr>
          <p:cNvPr id="6" name="Picture 5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4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Commands and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115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Display and configure network interfaces on a system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Display and configure network interfaces on a system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Display and configure network interfaces on a RHEL7/CentOS7 system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route</a:t>
            </a:r>
          </a:p>
          <a:p>
            <a:pPr lvl="1"/>
            <a:r>
              <a:rPr lang="en-US" dirty="0"/>
              <a:t>Display and configure network routes</a:t>
            </a:r>
          </a:p>
          <a:p>
            <a:r>
              <a:rPr lang="en-US" dirty="0"/>
              <a:t>IP Aliasing</a:t>
            </a:r>
          </a:p>
          <a:p>
            <a:pPr lvl="1"/>
            <a:r>
              <a:rPr lang="en-US" dirty="0"/>
              <a:t>Virtual (Private) IP – VIP</a:t>
            </a:r>
          </a:p>
          <a:p>
            <a:pPr lvl="1"/>
            <a:r>
              <a:rPr lang="en-US" dirty="0"/>
              <a:t>Allow for multiple IP addresses on a single network interface</a:t>
            </a:r>
          </a:p>
        </p:txBody>
      </p:sp>
      <p:sp>
        <p:nvSpPr>
          <p:cNvPr id="7" name="Rectangle 6"/>
          <p:cNvSpPr/>
          <p:nvPr/>
        </p:nvSpPr>
        <p:spPr>
          <a:xfrm rot="361570">
            <a:off x="8157007" y="3854573"/>
            <a:ext cx="39343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Run-time and boot-time configurations!</a:t>
            </a:r>
          </a:p>
        </p:txBody>
      </p:sp>
    </p:spTree>
    <p:extLst>
      <p:ext uri="{BB962C8B-B14F-4D97-AF65-F5344CB8AC3E}">
        <p14:creationId xmlns:p14="http://schemas.microsoft.com/office/powerpoint/2010/main" val="353295624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418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dirty="0"/>
              <a:t> – Manage installed packages and software</a:t>
            </a:r>
          </a:p>
          <a:p>
            <a:pPr lvl="1"/>
            <a:r>
              <a:rPr lang="en-US" dirty="0"/>
              <a:t>Red Hat and similar systems (Fedora, CentOS,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Maintains a list of packages and dependencies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search &lt;package&gt;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install &lt;package&gt;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update</a:t>
            </a:r>
          </a:p>
          <a:p>
            <a:r>
              <a:rPr lang="en-US" dirty="0"/>
              <a:t>RPM – </a:t>
            </a:r>
            <a:r>
              <a:rPr lang="en-US" dirty="0" err="1"/>
              <a:t>RedHat</a:t>
            </a:r>
            <a:r>
              <a:rPr lang="en-US" dirty="0"/>
              <a:t> Package Manager</a:t>
            </a:r>
          </a:p>
          <a:p>
            <a:pPr lvl="1"/>
            <a:r>
              <a:rPr lang="en-US" dirty="0"/>
              <a:t>Package format for </a:t>
            </a:r>
            <a:r>
              <a:rPr lang="en-US" dirty="0" err="1"/>
              <a:t>RedHat</a:t>
            </a:r>
            <a:r>
              <a:rPr lang="en-US" dirty="0"/>
              <a:t> Software</a:t>
            </a:r>
          </a:p>
          <a:p>
            <a:pPr lvl="1"/>
            <a:r>
              <a:rPr lang="en-US" dirty="0"/>
              <a:t>RPM’s Can be installed through yum/</a:t>
            </a:r>
            <a:r>
              <a:rPr lang="en-US" dirty="0" err="1"/>
              <a:t>dnf</a:t>
            </a:r>
            <a:r>
              <a:rPr lang="en-US" dirty="0"/>
              <a:t> or separately</a:t>
            </a:r>
          </a:p>
          <a:p>
            <a:pPr lvl="1"/>
            <a:r>
              <a:rPr lang="en-US" dirty="0"/>
              <a:t>Display list of all installed packages</a:t>
            </a:r>
          </a:p>
          <a:p>
            <a:pPr lvl="1"/>
            <a:r>
              <a:rPr lang="en-US" dirty="0"/>
              <a:t>Query package details</a:t>
            </a:r>
          </a:p>
          <a:p>
            <a:r>
              <a:rPr lang="en-US" dirty="0"/>
              <a:t>DNF – Next generation of Yum – Replaces yum!</a:t>
            </a:r>
          </a:p>
          <a:p>
            <a:pPr lvl="1"/>
            <a:r>
              <a:rPr lang="en-US" dirty="0"/>
              <a:t>Dandified Yum?  What?</a:t>
            </a:r>
          </a:p>
        </p:txBody>
      </p:sp>
      <p:sp>
        <p:nvSpPr>
          <p:cNvPr id="7" name="Rectangle 6"/>
          <p:cNvSpPr/>
          <p:nvPr/>
        </p:nvSpPr>
        <p:spPr>
          <a:xfrm rot="205153">
            <a:off x="7476415" y="2150906"/>
            <a:ext cx="3942700" cy="2061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RPM describes the package format</a:t>
            </a:r>
            <a:b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YUM maintains RPM’s and dependencies</a:t>
            </a:r>
          </a:p>
        </p:txBody>
      </p:sp>
      <p:pic>
        <p:nvPicPr>
          <p:cNvPr id="8" name="Picture 2" descr="https://upload.wikimedia.org/wikipedia/commons/0/0e/Y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97" y="5010150"/>
            <a:ext cx="2693604" cy="9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69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147.64.243.115:/data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0 0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update; reboot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6836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13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Alias: 1##.megastuff.biz (01-25)</a:t>
            </a:r>
          </a:p>
          <a:p>
            <a:pPr lvl="1"/>
            <a:r>
              <a:rPr lang="en-US" dirty="0"/>
              <a:t>1##.</a:t>
            </a:r>
            <a:r>
              <a:rPr lang="en-US" dirty="0" err="1"/>
              <a:t>ultrastuff.net</a:t>
            </a:r>
            <a:r>
              <a:rPr lang="en-US" dirty="0"/>
              <a:t> and others…</a:t>
            </a:r>
          </a:p>
          <a:p>
            <a:r>
              <a:rPr lang="en-US" dirty="0"/>
              <a:t>Default root password: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credentials.txt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Assignment 3 tasks – 40 Points</a:t>
            </a:r>
          </a:p>
          <a:p>
            <a:pPr lvl="1"/>
            <a:r>
              <a:rPr lang="en-US" dirty="0"/>
              <a:t>Change password for root and user accounts</a:t>
            </a:r>
          </a:p>
          <a:p>
            <a:pPr lvl="1"/>
            <a:r>
              <a:rPr lang="en-US" dirty="0"/>
              <a:t>Install s-nail, curl, </a:t>
            </a:r>
            <a:r>
              <a:rPr lang="en-US" dirty="0" err="1"/>
              <a:t>wget</a:t>
            </a:r>
            <a:r>
              <a:rPr lang="en-US" dirty="0"/>
              <a:t>, net-tools, nano, and </a:t>
            </a:r>
            <a:r>
              <a:rPr lang="en-US" dirty="0" err="1"/>
              <a:t>sendmail</a:t>
            </a:r>
            <a:endParaRPr lang="en-US" dirty="0"/>
          </a:p>
          <a:p>
            <a:pPr lvl="1"/>
            <a:r>
              <a:rPr lang="en-US" dirty="0"/>
              <a:t>Create root </a:t>
            </a:r>
            <a:r>
              <a:rPr lang="en-US" dirty="0" err="1"/>
              <a:t>ssh</a:t>
            </a:r>
            <a:r>
              <a:rPr lang="en-US" dirty="0"/>
              <a:t> keys</a:t>
            </a:r>
          </a:p>
          <a:p>
            <a:pPr lvl="1"/>
            <a:r>
              <a:rPr lang="en-US" dirty="0"/>
              <a:t>Import root@ecsc325-110 SSH key</a:t>
            </a:r>
          </a:p>
          <a:p>
            <a:pPr lvl="1"/>
            <a:r>
              <a:rPr lang="en-US" dirty="0"/>
              <a:t>Disable </a:t>
            </a:r>
            <a:r>
              <a:rPr lang="en-US" dirty="0" err="1"/>
              <a:t>SELinux</a:t>
            </a:r>
            <a:endParaRPr lang="en-US" dirty="0"/>
          </a:p>
          <a:p>
            <a:pPr lvl="1"/>
            <a:r>
              <a:rPr lang="en-US" dirty="0"/>
              <a:t>Update and reboot!</a:t>
            </a:r>
          </a:p>
          <a:p>
            <a:pPr lvl="1"/>
            <a:r>
              <a:rPr lang="en-US" dirty="0"/>
              <a:t>DOCUMENTATION!!!</a:t>
            </a:r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4FB5B5-EEE2-074D-AD07-6F126EA42B11}"/>
              </a:ext>
            </a:extLst>
          </p:cNvPr>
          <p:cNvSpPr/>
          <p:nvPr/>
        </p:nvSpPr>
        <p:spPr>
          <a:xfrm rot="478304">
            <a:off x="4569337" y="4812121"/>
            <a:ext cx="36354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Aliases will be used in the future…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1251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485021"/>
          </a:xfrm>
        </p:spPr>
        <p:txBody>
          <a:bodyPr>
            <a:normAutofit/>
          </a:bodyPr>
          <a:lstStyle/>
          <a:p>
            <a:r>
              <a:rPr lang="en-US" dirty="0"/>
              <a:t>Run the check script for the week!</a:t>
            </a:r>
          </a:p>
          <a:p>
            <a:r>
              <a:rPr lang="en-US" dirty="0"/>
              <a:t>1. Download the check script</a:t>
            </a:r>
          </a:p>
          <a:p>
            <a:pPr marL="384048" lvl="2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2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jpatalon.cs.edinboro.edu</a:t>
            </a: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/ecsc325/classfiles/assignment3check.sh</a:t>
            </a:r>
          </a:p>
          <a:p>
            <a:pPr marL="384048" lvl="2" indent="0">
              <a:buNone/>
            </a:pPr>
            <a:r>
              <a:rPr lang="en-US" dirty="0">
                <a:cs typeface="Courier New" panose="02070309020205020404" pitchFamily="49" charset="0"/>
              </a:rPr>
              <a:t>That is a capital letter -O above!</a:t>
            </a:r>
          </a:p>
          <a:p>
            <a:r>
              <a:rPr lang="en-US" dirty="0"/>
              <a:t>2. Set the script executable</a:t>
            </a:r>
          </a:p>
          <a:p>
            <a:pPr marL="384048" lvl="2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./assignment3check.sh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Give the execute permission to all users!</a:t>
            </a:r>
          </a:p>
          <a:p>
            <a:r>
              <a:rPr lang="en-US" dirty="0"/>
              <a:t>3. Execute the script</a:t>
            </a:r>
          </a:p>
          <a:p>
            <a:pPr marL="384048" lvl="2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./assignment3check.sh</a:t>
            </a:r>
            <a:endParaRPr lang="en-US" sz="1200" dirty="0"/>
          </a:p>
          <a:p>
            <a:r>
              <a:rPr lang="en-US" dirty="0"/>
              <a:t>4. Follow the prompts in the script!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Enter your name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Watch for feedback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Submit file to professor when ready!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68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477619"/>
          </a:xfrm>
        </p:spPr>
        <p:txBody>
          <a:bodyPr>
            <a:normAutofit/>
          </a:bodyPr>
          <a:lstStyle/>
          <a:p>
            <a:r>
              <a:rPr lang="en-US" dirty="0" err="1"/>
              <a:t>ssh</a:t>
            </a:r>
            <a:endParaRPr lang="en-US" dirty="0"/>
          </a:p>
          <a:p>
            <a:r>
              <a:rPr lang="en-US" dirty="0" err="1"/>
              <a:t>virsh</a:t>
            </a:r>
            <a:endParaRPr lang="en-US" dirty="0"/>
          </a:p>
          <a:p>
            <a:r>
              <a:rPr lang="en-US" dirty="0" err="1"/>
              <a:t>su</a:t>
            </a:r>
            <a:endParaRPr lang="en-US" dirty="0"/>
          </a:p>
          <a:p>
            <a:r>
              <a:rPr lang="en-US" dirty="0" err="1"/>
              <a:t>sudo</a:t>
            </a:r>
            <a:endParaRPr lang="en-US" dirty="0"/>
          </a:p>
          <a:p>
            <a:r>
              <a:rPr lang="en-US" dirty="0"/>
              <a:t>vi</a:t>
            </a:r>
          </a:p>
          <a:p>
            <a:r>
              <a:rPr lang="en-US" dirty="0" err="1"/>
              <a:t>nano</a:t>
            </a:r>
            <a:endParaRPr lang="en-US" dirty="0"/>
          </a:p>
          <a:p>
            <a:r>
              <a:rPr lang="en-US" dirty="0" err="1"/>
              <a:t>gedit</a:t>
            </a:r>
            <a:endParaRPr lang="en-US" dirty="0"/>
          </a:p>
          <a:p>
            <a:r>
              <a:rPr lang="en-US" dirty="0"/>
              <a:t>cd</a:t>
            </a:r>
          </a:p>
          <a:p>
            <a:r>
              <a:rPr lang="en-US" dirty="0"/>
              <a:t>echo</a:t>
            </a:r>
          </a:p>
          <a:p>
            <a:r>
              <a:rPr lang="en-US" dirty="0" err="1"/>
              <a:t>wget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04283" y="1858420"/>
            <a:ext cx="2322197" cy="4472334"/>
          </a:xfrm>
        </p:spPr>
        <p:txBody>
          <a:bodyPr>
            <a:normAutofit/>
          </a:bodyPr>
          <a:lstStyle/>
          <a:p>
            <a:r>
              <a:rPr lang="en-US" dirty="0"/>
              <a:t>cat</a:t>
            </a:r>
          </a:p>
          <a:p>
            <a:r>
              <a:rPr lang="en-US" dirty="0"/>
              <a:t>hostname</a:t>
            </a:r>
          </a:p>
          <a:p>
            <a:r>
              <a:rPr lang="en-US" dirty="0" err="1"/>
              <a:t>mkdir</a:t>
            </a:r>
            <a:endParaRPr lang="en-US" dirty="0"/>
          </a:p>
          <a:p>
            <a:r>
              <a:rPr lang="en-US" dirty="0" err="1"/>
              <a:t>useradd</a:t>
            </a:r>
            <a:endParaRPr lang="en-US" dirty="0"/>
          </a:p>
          <a:p>
            <a:r>
              <a:rPr lang="en-US" dirty="0" err="1"/>
              <a:t>passwd</a:t>
            </a:r>
            <a:endParaRPr lang="en-US" dirty="0"/>
          </a:p>
          <a:p>
            <a:r>
              <a:rPr lang="en-US" dirty="0"/>
              <a:t>yum/</a:t>
            </a:r>
            <a:r>
              <a:rPr lang="en-US" dirty="0" err="1"/>
              <a:t>dnf</a:t>
            </a:r>
            <a:endParaRPr lang="en-US" dirty="0"/>
          </a:p>
          <a:p>
            <a:r>
              <a:rPr lang="en-US" dirty="0"/>
              <a:t>man</a:t>
            </a:r>
          </a:p>
          <a:p>
            <a:r>
              <a:rPr lang="en-US" dirty="0" err="1"/>
              <a:t>passwd</a:t>
            </a:r>
            <a:endParaRPr lang="en-US" dirty="0"/>
          </a:p>
          <a:p>
            <a:r>
              <a:rPr lang="en-US" dirty="0" err="1"/>
              <a:t>ssh-keygen</a:t>
            </a:r>
            <a:endParaRPr lang="en-US" dirty="0"/>
          </a:p>
          <a:p>
            <a:r>
              <a:rPr lang="en-US" dirty="0"/>
              <a:t>history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D70016-FBF8-F542-B483-8C42827C434B}"/>
              </a:ext>
            </a:extLst>
          </p:cNvPr>
          <p:cNvSpPr txBox="1">
            <a:spLocks/>
          </p:cNvSpPr>
          <p:nvPr/>
        </p:nvSpPr>
        <p:spPr>
          <a:xfrm>
            <a:off x="6721464" y="1853135"/>
            <a:ext cx="2322197" cy="43550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tcpdump</a:t>
            </a:r>
            <a:endParaRPr lang="en-US" dirty="0"/>
          </a:p>
          <a:p>
            <a:r>
              <a:rPr lang="en-US" dirty="0"/>
              <a:t>route</a:t>
            </a:r>
          </a:p>
          <a:p>
            <a:r>
              <a:rPr lang="en-US" dirty="0"/>
              <a:t>ifconfig</a:t>
            </a:r>
          </a:p>
          <a:p>
            <a:r>
              <a:rPr lang="en-US" dirty="0" err="1"/>
              <a:t>ip</a:t>
            </a:r>
            <a:endParaRPr lang="en-US" dirty="0"/>
          </a:p>
          <a:p>
            <a:r>
              <a:rPr lang="en-US" dirty="0" err="1"/>
              <a:t>nmcli</a:t>
            </a:r>
            <a:endParaRPr lang="en-US" dirty="0"/>
          </a:p>
          <a:p>
            <a:r>
              <a:rPr lang="en-US" dirty="0"/>
              <a:t>netstat</a:t>
            </a:r>
          </a:p>
          <a:p>
            <a:r>
              <a:rPr lang="en-US" dirty="0" err="1"/>
              <a:t>nslookup</a:t>
            </a:r>
            <a:endParaRPr lang="en-US" dirty="0"/>
          </a:p>
          <a:p>
            <a:r>
              <a:rPr lang="en-US" dirty="0"/>
              <a:t>dig</a:t>
            </a:r>
          </a:p>
        </p:txBody>
      </p:sp>
    </p:spTree>
    <p:extLst>
      <p:ext uri="{BB962C8B-B14F-4D97-AF65-F5344CB8AC3E}">
        <p14:creationId xmlns:p14="http://schemas.microsoft.com/office/powerpoint/2010/main" val="3236813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536581" y="1998662"/>
            <a:ext cx="3619099" cy="4359107"/>
          </a:xfrm>
        </p:spPr>
        <p:txBody>
          <a:bodyPr>
            <a:normAutofit/>
          </a:bodyPr>
          <a:lstStyle/>
          <a:p>
            <a:r>
              <a:rPr lang="en-US" dirty="0"/>
              <a:t>Secure Shell (SSH)</a:t>
            </a:r>
          </a:p>
          <a:p>
            <a:pPr lvl="1"/>
            <a:r>
              <a:rPr lang="en-US" dirty="0"/>
              <a:t>Tunnels</a:t>
            </a:r>
          </a:p>
          <a:p>
            <a:r>
              <a:rPr lang="en-US" dirty="0"/>
              <a:t>Virtual Network Computing (VNC)</a:t>
            </a:r>
          </a:p>
          <a:p>
            <a:r>
              <a:rPr lang="en-US" dirty="0"/>
              <a:t>Remote Desktop Protocol (RDP)</a:t>
            </a:r>
          </a:p>
          <a:p>
            <a:r>
              <a:rPr lang="en-US" dirty="0"/>
              <a:t>In-Band</a:t>
            </a:r>
          </a:p>
          <a:p>
            <a:r>
              <a:rPr lang="en-US" dirty="0"/>
              <a:t>Out-of-Band (</a:t>
            </a:r>
            <a:r>
              <a:rPr lang="en-US" dirty="0" err="1"/>
              <a:t>OoB</a:t>
            </a:r>
            <a:r>
              <a:rPr lang="en-US" dirty="0"/>
              <a:t>)</a:t>
            </a:r>
          </a:p>
          <a:p>
            <a:r>
              <a:rPr lang="en-US" dirty="0"/>
              <a:t>Hardware Compatibility List (HCL)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3781124" y="1998662"/>
            <a:ext cx="3619099" cy="4359107"/>
          </a:xfrm>
        </p:spPr>
        <p:txBody>
          <a:bodyPr>
            <a:normAutofit/>
          </a:bodyPr>
          <a:lstStyle/>
          <a:p>
            <a:r>
              <a:rPr lang="en-US" dirty="0"/>
              <a:t>Command Line Interface (CLI)</a:t>
            </a:r>
          </a:p>
          <a:p>
            <a:r>
              <a:rPr lang="en-US" dirty="0"/>
              <a:t>Security Enhanced Linux (</a:t>
            </a:r>
            <a:r>
              <a:rPr lang="en-US" dirty="0" err="1"/>
              <a:t>SELinux</a:t>
            </a:r>
            <a:r>
              <a:rPr lang="en-US" dirty="0"/>
              <a:t>)</a:t>
            </a:r>
          </a:p>
          <a:p>
            <a:r>
              <a:rPr lang="en-US" dirty="0"/>
              <a:t>Manual Pages</a:t>
            </a:r>
          </a:p>
          <a:p>
            <a:r>
              <a:rPr lang="en-US" dirty="0"/>
              <a:t>Linux Directories</a:t>
            </a:r>
          </a:p>
          <a:p>
            <a:pPr lvl="1"/>
            <a:r>
              <a:rPr lang="en-US" dirty="0"/>
              <a:t>/, /root, /</a:t>
            </a:r>
            <a:r>
              <a:rPr lang="en-US" dirty="0" err="1"/>
              <a:t>etc</a:t>
            </a:r>
            <a:r>
              <a:rPr lang="en-US" dirty="0"/>
              <a:t>, /home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50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60" y="1998662"/>
            <a:ext cx="2661920" cy="43591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ROM</a:t>
            </a:r>
          </a:p>
          <a:p>
            <a:r>
              <a:rPr lang="en-US" dirty="0"/>
              <a:t>Hard Disk Drives</a:t>
            </a:r>
          </a:p>
          <a:p>
            <a:r>
              <a:rPr lang="en-US" dirty="0" err="1"/>
              <a:t>Fibre</a:t>
            </a:r>
            <a:r>
              <a:rPr lang="en-US" dirty="0"/>
              <a:t> Channel</a:t>
            </a:r>
          </a:p>
          <a:p>
            <a:r>
              <a:rPr lang="en-US" dirty="0"/>
              <a:t>RAID</a:t>
            </a:r>
          </a:p>
          <a:p>
            <a:r>
              <a:rPr lang="en-US" dirty="0"/>
              <a:t>Network Topologies</a:t>
            </a:r>
          </a:p>
          <a:p>
            <a:r>
              <a:rPr lang="en-US" dirty="0"/>
              <a:t>Collision Detection</a:t>
            </a:r>
          </a:p>
          <a:p>
            <a:r>
              <a:rPr lang="en-US" dirty="0"/>
              <a:t>Disaster Recovery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High Availability</a:t>
            </a:r>
          </a:p>
          <a:p>
            <a:r>
              <a:rPr lang="en-US" dirty="0"/>
              <a:t>Backup Types</a:t>
            </a:r>
          </a:p>
          <a:p>
            <a:r>
              <a:rPr lang="en-US" dirty="0"/>
              <a:t>Linux Kernel</a:t>
            </a:r>
          </a:p>
          <a:p>
            <a:r>
              <a:rPr lang="en-US" dirty="0"/>
              <a:t>Virtual File Systems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739205" y="1998662"/>
            <a:ext cx="2184400" cy="43591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File Server</a:t>
            </a:r>
          </a:p>
          <a:p>
            <a:r>
              <a:rPr lang="en-US" dirty="0"/>
              <a:t>Application Server</a:t>
            </a:r>
          </a:p>
          <a:p>
            <a:r>
              <a:rPr lang="en-US" dirty="0"/>
              <a:t>Database Server</a:t>
            </a:r>
          </a:p>
          <a:p>
            <a:r>
              <a:rPr lang="en-US" dirty="0"/>
              <a:t>Web Server</a:t>
            </a:r>
          </a:p>
          <a:p>
            <a:r>
              <a:rPr lang="en-US" dirty="0"/>
              <a:t>Game Server</a:t>
            </a:r>
          </a:p>
          <a:p>
            <a:r>
              <a:rPr lang="en-US" dirty="0"/>
              <a:t>Mail Server</a:t>
            </a:r>
          </a:p>
          <a:p>
            <a:r>
              <a:rPr lang="en-US" dirty="0"/>
              <a:t>Proxy Server</a:t>
            </a:r>
          </a:p>
          <a:p>
            <a:r>
              <a:rPr lang="en-US" dirty="0"/>
              <a:t>Virtual Server</a:t>
            </a:r>
          </a:p>
          <a:p>
            <a:r>
              <a:rPr lang="en-US" dirty="0"/>
              <a:t>Physical Server</a:t>
            </a:r>
          </a:p>
          <a:p>
            <a:r>
              <a:rPr lang="en-US" dirty="0"/>
              <a:t>CPU</a:t>
            </a:r>
          </a:p>
          <a:p>
            <a:r>
              <a:rPr lang="en-US" dirty="0" err="1"/>
              <a:t>Hyperthreading</a:t>
            </a:r>
            <a:endParaRPr lang="en-US" dirty="0"/>
          </a:p>
          <a:p>
            <a:r>
              <a:rPr lang="en-US" dirty="0"/>
              <a:t>RAM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208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34361"/>
          </a:xfrm>
        </p:spPr>
        <p:txBody>
          <a:bodyPr>
            <a:normAutofit/>
          </a:bodyPr>
          <a:lstStyle/>
          <a:p>
            <a:r>
              <a:rPr lang="en-US" dirty="0"/>
              <a:t>“Leadership means taking responsibility for prioritizing and thinking ahead.” – John C. Maxwell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9 – Linux Kernel</a:t>
            </a:r>
          </a:p>
          <a:p>
            <a:pPr lvl="1"/>
            <a:r>
              <a:rPr lang="en-US" dirty="0"/>
              <a:t>Chapter 10 – Knobs &amp; Dials, Virtual File Systems</a:t>
            </a:r>
          </a:p>
          <a:p>
            <a:r>
              <a:rPr lang="en-US" dirty="0"/>
              <a:t>Assignment 3</a:t>
            </a:r>
          </a:p>
          <a:p>
            <a:pPr lvl="1"/>
            <a:r>
              <a:rPr lang="en-US" dirty="0"/>
              <a:t>Due February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User management &amp; account properties</a:t>
            </a:r>
          </a:p>
          <a:p>
            <a:pPr lvl="1"/>
            <a:r>
              <a:rPr lang="en-US" dirty="0"/>
              <a:t>File permissions &amp; management</a:t>
            </a:r>
          </a:p>
          <a:p>
            <a:pPr lvl="1"/>
            <a:r>
              <a:rPr lang="en-US" dirty="0"/>
              <a:t>SSH, VNC, RDP</a:t>
            </a:r>
          </a:p>
          <a:p>
            <a:pPr lvl="1"/>
            <a:r>
              <a:rPr lang="en-US" dirty="0"/>
              <a:t>Booting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Commands and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115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Display and configure network connections on a system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</a:p>
          <a:p>
            <a:pPr lvl="1"/>
            <a:r>
              <a:rPr lang="en-US" dirty="0"/>
              <a:t>Display and configure a system hostname</a:t>
            </a:r>
          </a:p>
          <a:p>
            <a:pPr lvl="1"/>
            <a:r>
              <a:rPr lang="en-US" dirty="0"/>
              <a:t>Fully qualified hostname – FQDN – hostname and domain name</a:t>
            </a:r>
          </a:p>
          <a:p>
            <a:pPr lvl="2"/>
            <a:r>
              <a:rPr lang="en-US" dirty="0"/>
              <a:t>ecsc325-101.cs.edinboro.edu</a:t>
            </a:r>
          </a:p>
          <a:p>
            <a:pPr lvl="1"/>
            <a:r>
              <a:rPr lang="en-US" dirty="0"/>
              <a:t>Short hostname – just the hostname, no domain name</a:t>
            </a:r>
          </a:p>
          <a:p>
            <a:pPr lvl="2"/>
            <a:r>
              <a:rPr lang="en-US" dirty="0"/>
              <a:t>ecsc325-101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361570">
            <a:off x="8157007" y="3854573"/>
            <a:ext cx="39343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Run-time and boot-time configurations!</a:t>
            </a:r>
          </a:p>
        </p:txBody>
      </p:sp>
    </p:spTree>
    <p:extLst>
      <p:ext uri="{BB962C8B-B14F-4D97-AF65-F5344CB8AC3E}">
        <p14:creationId xmlns:p14="http://schemas.microsoft.com/office/powerpoint/2010/main" val="44361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Networking is the foundation of a sites infrastructure</a:t>
            </a:r>
          </a:p>
          <a:p>
            <a:pPr lvl="1"/>
            <a:r>
              <a:rPr lang="en-US" dirty="0"/>
              <a:t>A bad network creates perception of bad servers</a:t>
            </a:r>
          </a:p>
          <a:p>
            <a:r>
              <a:rPr lang="en-US" dirty="0"/>
              <a:t>Keep it simple – clean architecture</a:t>
            </a:r>
          </a:p>
          <a:p>
            <a:pPr lvl="1"/>
            <a:r>
              <a:rPr lang="en-US" dirty="0"/>
              <a:t>Simple to understand, easy to diagram</a:t>
            </a:r>
          </a:p>
          <a:p>
            <a:pPr lvl="1"/>
            <a:r>
              <a:rPr lang="en-US" dirty="0"/>
              <a:t>Easier to troubleshoot and support</a:t>
            </a:r>
          </a:p>
          <a:p>
            <a:r>
              <a:rPr lang="en-US" dirty="0"/>
              <a:t>Limit supported protocols</a:t>
            </a:r>
          </a:p>
          <a:p>
            <a:pPr lvl="1"/>
            <a:r>
              <a:rPr lang="en-US" dirty="0"/>
              <a:t>Especially across WAN connections</a:t>
            </a:r>
          </a:p>
          <a:p>
            <a:r>
              <a:rPr lang="en-US" dirty="0"/>
              <a:t>Implement redundancy where appropriate</a:t>
            </a:r>
          </a:p>
          <a:p>
            <a:pPr lvl="1"/>
            <a:r>
              <a:rPr lang="en-US" dirty="0"/>
              <a:t>WAN links or data center connections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0" y="2830882"/>
            <a:ext cx="6194273" cy="3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1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0959"/>
          </a:xfrm>
        </p:spPr>
        <p:txBody>
          <a:bodyPr/>
          <a:lstStyle/>
          <a:p>
            <a:r>
              <a:rPr lang="en-US" dirty="0"/>
              <a:t>Flat topology (yuck)</a:t>
            </a:r>
          </a:p>
          <a:p>
            <a:pPr lvl="1"/>
            <a:r>
              <a:rPr lang="en-US" dirty="0"/>
              <a:t>Network of all layer 2 devices (switches)</a:t>
            </a:r>
          </a:p>
          <a:p>
            <a:r>
              <a:rPr lang="en-US" dirty="0"/>
              <a:t>Intermediate Distribution Frame (IDF)</a:t>
            </a:r>
          </a:p>
          <a:p>
            <a:pPr lvl="1"/>
            <a:r>
              <a:rPr lang="en-US" dirty="0"/>
              <a:t>Wiring closet</a:t>
            </a:r>
          </a:p>
          <a:p>
            <a:pPr lvl="1"/>
            <a:r>
              <a:rPr lang="en-US" dirty="0"/>
              <a:t>Keep secure!</a:t>
            </a:r>
          </a:p>
          <a:p>
            <a:pPr lvl="1"/>
            <a:r>
              <a:rPr lang="en-US" dirty="0"/>
              <a:t>Battery backed power</a:t>
            </a:r>
          </a:p>
          <a:p>
            <a:pPr lvl="1"/>
            <a:r>
              <a:rPr lang="en-US" dirty="0"/>
              <a:t>Patch panels</a:t>
            </a:r>
          </a:p>
          <a:p>
            <a:r>
              <a:rPr lang="en-US" dirty="0"/>
              <a:t>Main Distribution Frame (MDF)</a:t>
            </a:r>
          </a:p>
          <a:p>
            <a:pPr lvl="1"/>
            <a:r>
              <a:rPr lang="en-US" dirty="0"/>
              <a:t>Connects IDF’s</a:t>
            </a:r>
          </a:p>
          <a:p>
            <a:pPr lvl="1"/>
            <a:r>
              <a:rPr lang="en-US" dirty="0"/>
              <a:t>May be inside data center</a:t>
            </a:r>
          </a:p>
          <a:p>
            <a:r>
              <a:rPr lang="en-US" dirty="0"/>
              <a:t>Network Core</a:t>
            </a:r>
          </a:p>
          <a:p>
            <a:pPr lvl="1"/>
            <a:r>
              <a:rPr lang="en-US" dirty="0"/>
              <a:t>Connections between distribution layer</a:t>
            </a:r>
          </a:p>
        </p:txBody>
      </p:sp>
      <p:sp>
        <p:nvSpPr>
          <p:cNvPr id="5" name="Rectangle 4"/>
          <p:cNvSpPr/>
          <p:nvPr/>
        </p:nvSpPr>
        <p:spPr>
          <a:xfrm rot="255654">
            <a:off x="6162666" y="1825591"/>
            <a:ext cx="5115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Test your connections!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0" y="2830882"/>
            <a:ext cx="6194273" cy="3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7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0959"/>
          </a:xfrm>
        </p:spPr>
        <p:txBody>
          <a:bodyPr/>
          <a:lstStyle/>
          <a:p>
            <a:r>
              <a:rPr lang="en-US" dirty="0"/>
              <a:t>Demarcation Points</a:t>
            </a:r>
          </a:p>
          <a:p>
            <a:pPr lvl="1"/>
            <a:r>
              <a:rPr lang="en-US" dirty="0"/>
              <a:t>The boundary between your equipment</a:t>
            </a:r>
            <a:br>
              <a:rPr lang="en-US" dirty="0"/>
            </a:br>
            <a:r>
              <a:rPr lang="en-US" dirty="0"/>
              <a:t>and the providers equipment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Patch panel labeling</a:t>
            </a:r>
          </a:p>
          <a:p>
            <a:pPr lvl="1"/>
            <a:r>
              <a:rPr lang="en-US" dirty="0"/>
              <a:t>Cable labeling</a:t>
            </a:r>
          </a:p>
          <a:p>
            <a:pPr lvl="1"/>
            <a:r>
              <a:rPr lang="en-US" dirty="0"/>
              <a:t>Wall jack labeling</a:t>
            </a:r>
          </a:p>
          <a:p>
            <a:pPr lvl="1"/>
            <a:r>
              <a:rPr lang="en-US" dirty="0"/>
              <a:t>Device naming conventions</a:t>
            </a:r>
          </a:p>
          <a:p>
            <a:r>
              <a:rPr lang="en-US" dirty="0"/>
              <a:t>Keep routing to routers</a:t>
            </a:r>
          </a:p>
          <a:p>
            <a:pPr lvl="1"/>
            <a:r>
              <a:rPr lang="en-US" dirty="0"/>
              <a:t>Hosts can support routing, don’t do it</a:t>
            </a:r>
          </a:p>
          <a:p>
            <a:pPr lvl="1"/>
            <a:r>
              <a:rPr lang="en-US" dirty="0"/>
              <a:t>Rogue routing updates can affect </a:t>
            </a:r>
            <a:br>
              <a:rPr lang="en-US" dirty="0"/>
            </a:br>
            <a:r>
              <a:rPr lang="en-US" dirty="0"/>
              <a:t>misconfigured hosts</a:t>
            </a:r>
          </a:p>
          <a:p>
            <a:pPr lvl="1"/>
            <a:r>
              <a:rPr lang="en-US" dirty="0"/>
              <a:t>Performance impact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0" y="2830882"/>
            <a:ext cx="6194273" cy="3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55654">
            <a:off x="6162666" y="1825591"/>
            <a:ext cx="5115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Documentation?!</a:t>
            </a:r>
          </a:p>
        </p:txBody>
      </p:sp>
    </p:spTree>
    <p:extLst>
      <p:ext uri="{BB962C8B-B14F-4D97-AF65-F5344CB8AC3E}">
        <p14:creationId xmlns:p14="http://schemas.microsoft.com/office/powerpoint/2010/main" val="182644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0959"/>
          </a:xfrm>
        </p:spPr>
        <p:txBody>
          <a:bodyPr/>
          <a:lstStyle/>
          <a:p>
            <a:r>
              <a:rPr lang="en-US" dirty="0"/>
              <a:t>Use dedicated hardware where appropriate!</a:t>
            </a:r>
          </a:p>
          <a:p>
            <a:pPr lvl="1"/>
            <a:r>
              <a:rPr lang="en-US" dirty="0"/>
              <a:t>Separate functionality</a:t>
            </a:r>
          </a:p>
          <a:p>
            <a:pPr lvl="2"/>
            <a:r>
              <a:rPr lang="en-US" sz="1600" dirty="0"/>
              <a:t>Switches</a:t>
            </a:r>
          </a:p>
          <a:p>
            <a:pPr lvl="2"/>
            <a:r>
              <a:rPr lang="en-US" sz="1600" dirty="0"/>
              <a:t>Routers</a:t>
            </a:r>
          </a:p>
          <a:p>
            <a:pPr lvl="2"/>
            <a:r>
              <a:rPr lang="en-US" sz="1600" dirty="0"/>
              <a:t>Wi-Fi access</a:t>
            </a:r>
          </a:p>
          <a:p>
            <a:pPr lvl="2"/>
            <a:r>
              <a:rPr lang="en-US" sz="1600" dirty="0"/>
              <a:t>Firewalls</a:t>
            </a:r>
          </a:p>
          <a:p>
            <a:pPr lvl="2"/>
            <a:r>
              <a:rPr lang="en-US" sz="1600" dirty="0"/>
              <a:t>Isolates potential issues</a:t>
            </a:r>
          </a:p>
          <a:p>
            <a:pPr lvl="1"/>
            <a:r>
              <a:rPr lang="en-US" dirty="0"/>
              <a:t>Dedicated hardware</a:t>
            </a:r>
          </a:p>
          <a:p>
            <a:pPr lvl="2"/>
            <a:r>
              <a:rPr lang="en-US" sz="1600" dirty="0"/>
              <a:t>Performs one task really well</a:t>
            </a:r>
          </a:p>
          <a:p>
            <a:r>
              <a:rPr lang="en-US" dirty="0"/>
              <a:t>Overlay networks</a:t>
            </a:r>
          </a:p>
          <a:p>
            <a:pPr lvl="1"/>
            <a:r>
              <a:rPr lang="en-US" dirty="0"/>
              <a:t>Logical topology on top of a</a:t>
            </a:r>
            <a:br>
              <a:rPr lang="en-US" dirty="0"/>
            </a:br>
            <a:r>
              <a:rPr lang="en-US" dirty="0"/>
              <a:t>physical topology</a:t>
            </a:r>
          </a:p>
          <a:p>
            <a:pPr lvl="1"/>
            <a:r>
              <a:rPr lang="en-US" dirty="0"/>
              <a:t>Virtual LANs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0" y="2830882"/>
            <a:ext cx="6194273" cy="3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55654">
            <a:off x="6162666" y="1825591"/>
            <a:ext cx="5115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Too many eggs…</a:t>
            </a:r>
          </a:p>
        </p:txBody>
      </p:sp>
    </p:spTree>
    <p:extLst>
      <p:ext uri="{BB962C8B-B14F-4D97-AF65-F5344CB8AC3E}">
        <p14:creationId xmlns:p14="http://schemas.microsoft.com/office/powerpoint/2010/main" val="381157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492437"/>
          </a:xfrm>
        </p:spPr>
        <p:txBody>
          <a:bodyPr>
            <a:normAutofit/>
          </a:bodyPr>
          <a:lstStyle/>
          <a:p>
            <a:r>
              <a:rPr lang="en-US" dirty="0"/>
              <a:t>Minimize unique vendors</a:t>
            </a:r>
          </a:p>
          <a:p>
            <a:pPr lvl="1"/>
            <a:r>
              <a:rPr lang="en-US" dirty="0"/>
              <a:t>Keep it simple…</a:t>
            </a:r>
          </a:p>
          <a:p>
            <a:r>
              <a:rPr lang="en-US" dirty="0"/>
              <a:t>Use standard based protocols</a:t>
            </a:r>
          </a:p>
          <a:p>
            <a:pPr lvl="1"/>
            <a:r>
              <a:rPr lang="en-US" dirty="0"/>
              <a:t>Keep it simple…</a:t>
            </a:r>
          </a:p>
          <a:p>
            <a:r>
              <a:rPr lang="en-US" dirty="0"/>
              <a:t>Monitor your network</a:t>
            </a:r>
          </a:p>
          <a:p>
            <a:pPr lvl="1"/>
            <a:r>
              <a:rPr lang="en-US" dirty="0"/>
              <a:t>Repair as necessary</a:t>
            </a:r>
          </a:p>
          <a:p>
            <a:pPr lvl="1"/>
            <a:r>
              <a:rPr lang="en-US" dirty="0"/>
              <a:t>Maintain historical data to show trends</a:t>
            </a:r>
          </a:p>
          <a:p>
            <a:r>
              <a:rPr lang="en-US" dirty="0"/>
              <a:t>Redundancy where appropriate</a:t>
            </a:r>
          </a:p>
          <a:p>
            <a:pPr lvl="1"/>
            <a:r>
              <a:rPr lang="en-US" dirty="0"/>
              <a:t>Cost/benefit analysis</a:t>
            </a:r>
          </a:p>
          <a:p>
            <a:r>
              <a:rPr lang="en-US" dirty="0"/>
              <a:t>Minimal administrative domains</a:t>
            </a:r>
          </a:p>
          <a:p>
            <a:pPr lvl="1"/>
            <a:r>
              <a:rPr lang="en-US" dirty="0"/>
              <a:t>One or few bodies maintains the network</a:t>
            </a:r>
          </a:p>
          <a:p>
            <a:pPr lvl="1"/>
            <a:r>
              <a:rPr lang="en-US" dirty="0"/>
              <a:t>Consistent design, maintenance,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0" y="2830882"/>
            <a:ext cx="6194273" cy="3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607890">
            <a:off x="9625911" y="1950434"/>
            <a:ext cx="2504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Uptime!</a:t>
            </a:r>
          </a:p>
        </p:txBody>
      </p:sp>
    </p:spTree>
    <p:extLst>
      <p:ext uri="{BB962C8B-B14F-4D97-AF65-F5344CB8AC3E}">
        <p14:creationId xmlns:p14="http://schemas.microsoft.com/office/powerpoint/2010/main" val="89001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4060"/>
          </a:xfrm>
        </p:spPr>
        <p:txBody>
          <a:bodyPr/>
          <a:lstStyle/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Location for development and creation of a program or component</a:t>
            </a:r>
          </a:p>
          <a:p>
            <a:r>
              <a:rPr lang="en-US" dirty="0"/>
              <a:t>Test</a:t>
            </a:r>
          </a:p>
          <a:p>
            <a:pPr lvl="1"/>
            <a:r>
              <a:rPr lang="en-US" dirty="0"/>
              <a:t>Deployment and functionality is tested to work correctly</a:t>
            </a:r>
          </a:p>
          <a:p>
            <a:pPr lvl="1"/>
            <a:r>
              <a:rPr lang="en-US" dirty="0"/>
              <a:t>More similar to production environment</a:t>
            </a:r>
          </a:p>
          <a:p>
            <a:r>
              <a:rPr lang="en-US" dirty="0"/>
              <a:t>Acceptance/Performance/Staging</a:t>
            </a:r>
          </a:p>
          <a:p>
            <a:pPr lvl="1"/>
            <a:r>
              <a:rPr lang="en-US" dirty="0"/>
              <a:t>Performance and regression testing</a:t>
            </a:r>
          </a:p>
          <a:p>
            <a:pPr lvl="1"/>
            <a:r>
              <a:rPr lang="en-US" dirty="0"/>
              <a:t>Most similar to production environment</a:t>
            </a:r>
          </a:p>
          <a:p>
            <a:r>
              <a:rPr lang="en-US" dirty="0"/>
              <a:t>Production</a:t>
            </a:r>
          </a:p>
          <a:p>
            <a:pPr lvl="1"/>
            <a:r>
              <a:rPr lang="en-US" dirty="0"/>
              <a:t>The actual systems visible to customers</a:t>
            </a:r>
          </a:p>
        </p:txBody>
      </p:sp>
      <p:pic>
        <p:nvPicPr>
          <p:cNvPr id="4100" name="Picture 4" descr="https://encrypted-tbn1.gstatic.com/images?q=tbn:ANd9GcRof3XtqJeWG16Ug-XzsI5PZUYRS7K0Ju8JnggZwweiQtuHIz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68" y="3217333"/>
            <a:ext cx="4309112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348523"/>
          </a:xfrm>
        </p:spPr>
        <p:txBody>
          <a:bodyPr>
            <a:normAutofit/>
          </a:bodyPr>
          <a:lstStyle/>
          <a:p>
            <a:r>
              <a:rPr lang="en-US" dirty="0"/>
              <a:t>TCP/IP Review</a:t>
            </a:r>
          </a:p>
          <a:p>
            <a:r>
              <a:rPr lang="en-US" dirty="0"/>
              <a:t>OSI Layers Review</a:t>
            </a:r>
          </a:p>
          <a:p>
            <a:r>
              <a:rPr lang="en-US" dirty="0"/>
              <a:t>Packets and Headers</a:t>
            </a:r>
          </a:p>
          <a:p>
            <a:r>
              <a:rPr lang="en-US" dirty="0"/>
              <a:t>IP &amp; Subnetting</a:t>
            </a:r>
          </a:p>
          <a:p>
            <a:r>
              <a:rPr lang="en-US" dirty="0"/>
              <a:t>Classful vs. Classless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348522"/>
          </a:xfrm>
        </p:spPr>
        <p:txBody>
          <a:bodyPr>
            <a:normAutofit/>
          </a:bodyPr>
          <a:lstStyle/>
          <a:p>
            <a:r>
              <a:rPr lang="en-US" dirty="0"/>
              <a:t>Some reviews</a:t>
            </a:r>
          </a:p>
          <a:p>
            <a:r>
              <a:rPr lang="en-US" dirty="0"/>
              <a:t>DNS Intro</a:t>
            </a:r>
          </a:p>
          <a:p>
            <a:r>
              <a:rPr lang="en-US" dirty="0"/>
              <a:t>Linux Basics</a:t>
            </a:r>
          </a:p>
          <a:p>
            <a:r>
              <a:rPr lang="en-US" dirty="0"/>
              <a:t>Operating System Installs</a:t>
            </a:r>
          </a:p>
          <a:p>
            <a:r>
              <a:rPr lang="en-US" dirty="0"/>
              <a:t>First Configs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7B91-C686-4BE4-BE55-B3328384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http://www.objectivecontrols.com/images/Risk_Management_Strategic_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380" y="3498680"/>
            <a:ext cx="25336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7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1446"/>
          </a:xfrm>
        </p:spPr>
        <p:txBody>
          <a:bodyPr>
            <a:normAutofit/>
          </a:bodyPr>
          <a:lstStyle/>
          <a:p>
            <a:r>
              <a:rPr lang="en-US" dirty="0"/>
              <a:t>Disks (Physical Volumes)</a:t>
            </a:r>
          </a:p>
          <a:p>
            <a:pPr lvl="1"/>
            <a:r>
              <a:rPr lang="en-US" dirty="0"/>
              <a:t>Physical devices storing data</a:t>
            </a:r>
          </a:p>
          <a:p>
            <a:pPr lvl="1"/>
            <a:r>
              <a:rPr lang="en-US" dirty="0"/>
              <a:t>Can be RAID devices</a:t>
            </a:r>
          </a:p>
          <a:p>
            <a:pPr lvl="1"/>
            <a:r>
              <a:rPr lang="en-US" dirty="0"/>
              <a:t>Can be virtual disks presented to an OS as a physical device!</a:t>
            </a:r>
          </a:p>
          <a:p>
            <a:pPr lvl="2"/>
            <a:r>
              <a:rPr lang="en-US" dirty="0"/>
              <a:t>LUNs in a SAN system, virtual disks in a virtual guest environment</a:t>
            </a:r>
          </a:p>
          <a:p>
            <a:r>
              <a:rPr lang="en-US" dirty="0"/>
              <a:t>Partitions</a:t>
            </a:r>
          </a:p>
          <a:p>
            <a:pPr lvl="1"/>
            <a:r>
              <a:rPr lang="en-US" dirty="0"/>
              <a:t>Separate regions of disks</a:t>
            </a:r>
          </a:p>
          <a:p>
            <a:r>
              <a:rPr lang="en-US" dirty="0"/>
              <a:t>Volume groups</a:t>
            </a:r>
          </a:p>
          <a:p>
            <a:pPr lvl="1"/>
            <a:r>
              <a:rPr lang="en-US" dirty="0"/>
              <a:t>Groups of disks or partitions</a:t>
            </a:r>
          </a:p>
        </p:txBody>
      </p:sp>
      <p:pic>
        <p:nvPicPr>
          <p:cNvPr id="14338" name="Picture 2" descr="https://access.redhat.com/documentation/en-US/Red_Hat_Enterprise_Linux/6/html-single/Logical_Volume_Manager_Administration/images/overview/basic-lvm-vo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2" y="2482209"/>
            <a:ext cx="3352208" cy="33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1446"/>
          </a:xfrm>
        </p:spPr>
        <p:txBody>
          <a:bodyPr>
            <a:normAutofit/>
          </a:bodyPr>
          <a:lstStyle/>
          <a:p>
            <a:r>
              <a:rPr lang="en-US" dirty="0"/>
              <a:t>Logical volumes</a:t>
            </a:r>
          </a:p>
          <a:p>
            <a:pPr lvl="1"/>
            <a:r>
              <a:rPr lang="en-US" dirty="0"/>
              <a:t>Individual volumes within a volume group</a:t>
            </a:r>
          </a:p>
          <a:p>
            <a:r>
              <a:rPr lang="en-US" dirty="0"/>
              <a:t>File systems</a:t>
            </a:r>
          </a:p>
          <a:p>
            <a:pPr lvl="1"/>
            <a:r>
              <a:rPr lang="en-US" dirty="0"/>
              <a:t>Specifies how data is stored and organized</a:t>
            </a:r>
          </a:p>
          <a:p>
            <a:r>
              <a:rPr lang="en-US" dirty="0"/>
              <a:t>Mount points</a:t>
            </a:r>
          </a:p>
          <a:p>
            <a:pPr lvl="1"/>
            <a:r>
              <a:rPr lang="en-US" dirty="0"/>
              <a:t>Where is this storage mapped to within the filesystem</a:t>
            </a:r>
          </a:p>
          <a:p>
            <a:pPr lvl="1"/>
            <a:r>
              <a:rPr lang="en-US" dirty="0"/>
              <a:t>/, /</a:t>
            </a:r>
            <a:r>
              <a:rPr lang="en-US" dirty="0" err="1"/>
              <a:t>var</a:t>
            </a:r>
            <a:r>
              <a:rPr lang="en-US" dirty="0"/>
              <a:t>, /home, /opt, /</a:t>
            </a:r>
            <a:r>
              <a:rPr lang="en-US" dirty="0" err="1"/>
              <a:t>mnt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-h </a:t>
            </a:r>
            <a:r>
              <a:rPr lang="en-US" dirty="0"/>
              <a:t>command</a:t>
            </a:r>
          </a:p>
          <a:p>
            <a:pPr lvl="1"/>
            <a:r>
              <a:rPr lang="en-US" dirty="0"/>
              <a:t>Show disk space usage in a human-readable format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</a:t>
            </a:r>
          </a:p>
          <a:p>
            <a:pPr lvl="1"/>
            <a:r>
              <a:rPr lang="en-US" dirty="0"/>
              <a:t>Specified boot time filesystem mounting configuration</a:t>
            </a:r>
          </a:p>
        </p:txBody>
      </p:sp>
      <p:pic>
        <p:nvPicPr>
          <p:cNvPr id="14338" name="Picture 2" descr="https://access.redhat.com/documentation/en-US/Red_Hat_Enterprise_Linux/6/html-single/Logical_Volume_Manager_Administration/images/overview/basic-lvm-vo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2" y="2482209"/>
            <a:ext cx="3352208" cy="33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8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1437"/>
          </a:xfrm>
        </p:spPr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Heating and cooling, humidity control, ventilation</a:t>
            </a:r>
          </a:p>
          <a:p>
            <a:pPr lvl="1"/>
            <a:r>
              <a:rPr lang="en-US" dirty="0"/>
              <a:t>Fire suppression</a:t>
            </a:r>
          </a:p>
          <a:p>
            <a:pPr lvl="1"/>
            <a:r>
              <a:rPr lang="en-US" dirty="0"/>
              <a:t>UPS Battery backup and generators</a:t>
            </a:r>
          </a:p>
          <a:p>
            <a:pPr lvl="1"/>
            <a:r>
              <a:rPr lang="en-US" dirty="0"/>
              <a:t>Overhead cable tray runs</a:t>
            </a:r>
          </a:p>
          <a:p>
            <a:pPr lvl="1"/>
            <a:r>
              <a:rPr lang="en-US" dirty="0"/>
              <a:t>Under floor power cable runs</a:t>
            </a:r>
          </a:p>
          <a:p>
            <a:pPr lvl="1"/>
            <a:r>
              <a:rPr lang="en-US" dirty="0"/>
              <a:t>Hot and cold aisles</a:t>
            </a:r>
          </a:p>
          <a:p>
            <a:pPr lvl="1"/>
            <a:r>
              <a:rPr lang="en-US" dirty="0"/>
              <a:t>Physical location</a:t>
            </a:r>
          </a:p>
          <a:p>
            <a:pPr lvl="1"/>
            <a:r>
              <a:rPr lang="en-US" dirty="0"/>
              <a:t>Quality equipment</a:t>
            </a:r>
          </a:p>
          <a:p>
            <a:pPr lvl="1"/>
            <a:r>
              <a:rPr lang="en-US" dirty="0"/>
              <a:t>Ability to withstand natural disasters</a:t>
            </a:r>
          </a:p>
          <a:p>
            <a:pPr lvl="2"/>
            <a:r>
              <a:rPr lang="en-US" sz="1600" dirty="0"/>
              <a:t>Lightning strikes</a:t>
            </a:r>
          </a:p>
          <a:p>
            <a:pPr lvl="2"/>
            <a:r>
              <a:rPr lang="en-US" sz="1600" dirty="0"/>
              <a:t>Earthquakes</a:t>
            </a:r>
          </a:p>
          <a:p>
            <a:pPr lvl="2"/>
            <a:r>
              <a:rPr lang="en-US" sz="1600" dirty="0"/>
              <a:t>Maybe the basement isn’t the best place for your data center,</a:t>
            </a:r>
            <a:br>
              <a:rPr lang="en-US" sz="1600" dirty="0"/>
            </a:br>
            <a:r>
              <a:rPr lang="en-US" sz="1600" dirty="0"/>
              <a:t>if the basement is prone to flooding…</a:t>
            </a:r>
          </a:p>
        </p:txBody>
      </p:sp>
      <p:pic>
        <p:nvPicPr>
          <p:cNvPr id="17410" name="Picture 2" descr="http://www.qtsdatacenters.com/-/media/qts/supporting-images/richmond1-supporting.ashx?la=en&amp;hash=06F5C964C4F76282264460C62F4B571D206F24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57" y="3611959"/>
            <a:ext cx="4248918" cy="24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20012">
            <a:off x="8355971" y="1864283"/>
            <a:ext cx="26678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Proper Airflow!</a:t>
            </a:r>
          </a:p>
        </p:txBody>
      </p:sp>
    </p:spTree>
    <p:extLst>
      <p:ext uri="{BB962C8B-B14F-4D97-AF65-F5344CB8AC3E}">
        <p14:creationId xmlns:p14="http://schemas.microsoft.com/office/powerpoint/2010/main" val="374024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1437"/>
          </a:xfrm>
        </p:spPr>
        <p:txBody>
          <a:bodyPr>
            <a:norm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Rack-mount environment</a:t>
            </a:r>
          </a:p>
          <a:p>
            <a:pPr lvl="1"/>
            <a:r>
              <a:rPr lang="en-US" dirty="0"/>
              <a:t>Redundant service providers</a:t>
            </a:r>
          </a:p>
          <a:p>
            <a:pPr lvl="2"/>
            <a:r>
              <a:rPr lang="en-US" dirty="0"/>
              <a:t>Multiple separate power feeds</a:t>
            </a:r>
          </a:p>
          <a:p>
            <a:pPr lvl="2"/>
            <a:r>
              <a:rPr lang="en-US" dirty="0"/>
              <a:t>Multiple separate network connections</a:t>
            </a:r>
          </a:p>
          <a:p>
            <a:pPr lvl="2"/>
            <a:r>
              <a:rPr lang="en-US" dirty="0"/>
              <a:t>Power bypass switches</a:t>
            </a:r>
          </a:p>
          <a:p>
            <a:pPr lvl="1"/>
            <a:r>
              <a:rPr lang="en-US" dirty="0"/>
              <a:t>Redundant everything else</a:t>
            </a:r>
          </a:p>
          <a:p>
            <a:pPr lvl="1"/>
            <a:r>
              <a:rPr lang="en-US" dirty="0"/>
              <a:t>Wide doors and ramps</a:t>
            </a:r>
          </a:p>
          <a:p>
            <a:pPr lvl="1"/>
            <a:r>
              <a:rPr lang="en-US" dirty="0"/>
              <a:t>Panic buttons, cancel switches, other switches</a:t>
            </a:r>
          </a:p>
          <a:p>
            <a:pPr lvl="2"/>
            <a:r>
              <a:rPr lang="en-US" dirty="0"/>
              <a:t>Cover your important switches!</a:t>
            </a:r>
          </a:p>
          <a:p>
            <a:pPr lvl="1"/>
            <a:r>
              <a:rPr lang="en-US" dirty="0"/>
              <a:t>Backup lighting</a:t>
            </a:r>
          </a:p>
          <a:p>
            <a:pPr lvl="1"/>
            <a:r>
              <a:rPr lang="en-US" dirty="0"/>
              <a:t>Co-Location facilities</a:t>
            </a:r>
          </a:p>
          <a:p>
            <a:pPr lvl="1"/>
            <a:r>
              <a:rPr lang="en-US" dirty="0"/>
              <a:t>Bunker-style facilities?!</a:t>
            </a:r>
          </a:p>
          <a:p>
            <a:pPr lvl="1"/>
            <a:r>
              <a:rPr lang="en-US" dirty="0"/>
              <a:t>Lightning protection</a:t>
            </a:r>
          </a:p>
          <a:p>
            <a:pPr lvl="1"/>
            <a:endParaRPr lang="en-US" dirty="0"/>
          </a:p>
        </p:txBody>
      </p:sp>
      <p:pic>
        <p:nvPicPr>
          <p:cNvPr id="17410" name="Picture 2" descr="http://www.qtsdatacenters.com/-/media/qts/supporting-images/richmond1-supporting.ashx?la=en&amp;hash=06F5C964C4F76282264460C62F4B571D206F24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57" y="3611959"/>
            <a:ext cx="4248918" cy="24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20012">
            <a:off x="8238083" y="1846519"/>
            <a:ext cx="29036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Redundant Everything!</a:t>
            </a:r>
          </a:p>
        </p:txBody>
      </p:sp>
    </p:spTree>
    <p:extLst>
      <p:ext uri="{BB962C8B-B14F-4D97-AF65-F5344CB8AC3E}">
        <p14:creationId xmlns:p14="http://schemas.microsoft.com/office/powerpoint/2010/main" val="2003941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32069"/>
          </a:xfrm>
        </p:spPr>
        <p:txBody>
          <a:bodyPr>
            <a:norm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Row and aisle locations</a:t>
            </a:r>
          </a:p>
          <a:p>
            <a:pPr lvl="1"/>
            <a:r>
              <a:rPr lang="en-US" dirty="0"/>
              <a:t>Access control mechanisms</a:t>
            </a:r>
          </a:p>
          <a:p>
            <a:pPr lvl="2"/>
            <a:r>
              <a:rPr lang="en-US" dirty="0"/>
              <a:t>Magnetic card, RFID, biometric, pin, key</a:t>
            </a:r>
          </a:p>
          <a:p>
            <a:pPr lvl="2"/>
            <a:r>
              <a:rPr lang="en-US" dirty="0"/>
              <a:t>Secure access</a:t>
            </a:r>
          </a:p>
          <a:p>
            <a:pPr lvl="2"/>
            <a:r>
              <a:rPr lang="en-US" dirty="0"/>
              <a:t>No windows or direct outside entry</a:t>
            </a:r>
          </a:p>
          <a:p>
            <a:pPr lvl="2"/>
            <a:r>
              <a:rPr lang="en-US" dirty="0"/>
              <a:t>Disability or special needs…</a:t>
            </a:r>
          </a:p>
          <a:p>
            <a:pPr lvl="1"/>
            <a:r>
              <a:rPr lang="en-US" dirty="0"/>
              <a:t>Egress</a:t>
            </a:r>
          </a:p>
          <a:p>
            <a:pPr lvl="2"/>
            <a:r>
              <a:rPr lang="en-US" dirty="0"/>
              <a:t>Self locking self closing doors that can be easily opened from inside</a:t>
            </a:r>
          </a:p>
          <a:p>
            <a:pPr lvl="1"/>
            <a:r>
              <a:rPr lang="en-US" dirty="0"/>
              <a:t>Power conditioning</a:t>
            </a:r>
          </a:p>
          <a:p>
            <a:pPr lvl="2"/>
            <a:r>
              <a:rPr lang="en-US" dirty="0"/>
              <a:t>Utility power is dirty</a:t>
            </a:r>
          </a:p>
          <a:p>
            <a:pPr lvl="1"/>
            <a:r>
              <a:rPr lang="en-US" dirty="0"/>
              <a:t>Various sensors</a:t>
            </a:r>
          </a:p>
          <a:p>
            <a:pPr lvl="2"/>
            <a:r>
              <a:rPr lang="en-US" dirty="0"/>
              <a:t>Temperature, humidity, airflow, power, etc.</a:t>
            </a:r>
          </a:p>
          <a:p>
            <a:pPr lvl="1"/>
            <a:r>
              <a:rPr lang="en-US" dirty="0"/>
              <a:t>Power distribution units</a:t>
            </a:r>
          </a:p>
          <a:p>
            <a:pPr lvl="2"/>
            <a:r>
              <a:rPr lang="en-US" dirty="0"/>
              <a:t>Network addressable “smart” sensors</a:t>
            </a:r>
          </a:p>
        </p:txBody>
      </p:sp>
      <p:pic>
        <p:nvPicPr>
          <p:cNvPr id="17410" name="Picture 2" descr="http://www.qtsdatacenters.com/-/media/qts/supporting-images/richmond1-supporting.ashx?la=en&amp;hash=06F5C964C4F76282264460C62F4B571D206F24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57" y="3611959"/>
            <a:ext cx="4248918" cy="24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20012">
            <a:off x="8355971" y="1864283"/>
            <a:ext cx="26678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Cable Labeling!</a:t>
            </a:r>
          </a:p>
        </p:txBody>
      </p:sp>
    </p:spTree>
    <p:extLst>
      <p:ext uri="{BB962C8B-B14F-4D97-AF65-F5344CB8AC3E}">
        <p14:creationId xmlns:p14="http://schemas.microsoft.com/office/powerpoint/2010/main" val="342196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32069"/>
          </a:xfrm>
        </p:spPr>
        <p:txBody>
          <a:bodyPr>
            <a:normAutofit/>
          </a:bodyPr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Crash cart</a:t>
            </a:r>
          </a:p>
          <a:p>
            <a:pPr lvl="2"/>
            <a:r>
              <a:rPr lang="en-US" dirty="0"/>
              <a:t>Wired and wireless access</a:t>
            </a:r>
          </a:p>
          <a:p>
            <a:pPr lvl="2"/>
            <a:r>
              <a:rPr lang="en-US" dirty="0"/>
              <a:t>Console adapters</a:t>
            </a:r>
          </a:p>
          <a:p>
            <a:pPr lvl="2"/>
            <a:r>
              <a:rPr lang="en-US" dirty="0"/>
              <a:t>Telephones</a:t>
            </a:r>
          </a:p>
          <a:p>
            <a:pPr lvl="2"/>
            <a:r>
              <a:rPr lang="en-US" dirty="0"/>
              <a:t>Monitor, keyboard, mouse</a:t>
            </a:r>
          </a:p>
          <a:p>
            <a:pPr lvl="2"/>
            <a:r>
              <a:rPr lang="en-US" dirty="0"/>
              <a:t>KVM Switch</a:t>
            </a:r>
          </a:p>
          <a:p>
            <a:pPr lvl="1"/>
            <a:r>
              <a:rPr lang="en-US" dirty="0"/>
              <a:t>Work area</a:t>
            </a:r>
          </a:p>
          <a:p>
            <a:pPr lvl="2"/>
            <a:r>
              <a:rPr lang="en-US" dirty="0"/>
              <a:t>Performing maintenance on hardware</a:t>
            </a:r>
          </a:p>
          <a:p>
            <a:pPr lvl="2"/>
            <a:r>
              <a:rPr lang="en-US" dirty="0"/>
              <a:t>Area parts can be kept securely</a:t>
            </a:r>
          </a:p>
          <a:p>
            <a:pPr lvl="1"/>
            <a:r>
              <a:rPr lang="en-US" dirty="0"/>
              <a:t>Tools and supplies</a:t>
            </a:r>
          </a:p>
          <a:p>
            <a:pPr lvl="2"/>
            <a:r>
              <a:rPr lang="en-US" dirty="0"/>
              <a:t>Flashlights!!!</a:t>
            </a:r>
          </a:p>
          <a:p>
            <a:pPr lvl="2"/>
            <a:r>
              <a:rPr lang="en-US" dirty="0"/>
              <a:t>Cables and accessories</a:t>
            </a:r>
          </a:p>
          <a:p>
            <a:pPr lvl="2"/>
            <a:r>
              <a:rPr lang="en-US" dirty="0"/>
              <a:t>External USB DVD drive?</a:t>
            </a:r>
          </a:p>
        </p:txBody>
      </p:sp>
      <p:pic>
        <p:nvPicPr>
          <p:cNvPr id="17410" name="Picture 2" descr="http://www.qtsdatacenters.com/-/media/qts/supporting-images/richmond1-supporting.ashx?la=en&amp;hash=06F5C964C4F76282264460C62F4B571D206F24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57" y="3611959"/>
            <a:ext cx="4248918" cy="24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20012">
            <a:off x="7572677" y="1800437"/>
            <a:ext cx="4234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Create and follow standards!</a:t>
            </a:r>
          </a:p>
        </p:txBody>
      </p:sp>
    </p:spTree>
    <p:extLst>
      <p:ext uri="{BB962C8B-B14F-4D97-AF65-F5344CB8AC3E}">
        <p14:creationId xmlns:p14="http://schemas.microsoft.com/office/powerpoint/2010/main" val="2477072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Hierarchical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59772"/>
            <a:ext cx="8067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75287">
            <a:off x="9164955" y="4267200"/>
            <a:ext cx="29279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 root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nameserver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maintainers!</a:t>
            </a:r>
          </a:p>
        </p:txBody>
      </p:sp>
    </p:spTree>
    <p:extLst>
      <p:ext uri="{BB962C8B-B14F-4D97-AF65-F5344CB8AC3E}">
        <p14:creationId xmlns:p14="http://schemas.microsoft.com/office/powerpoint/2010/main" val="187349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Glue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addresses of </a:t>
            </a:r>
            <a:r>
              <a:rPr lang="en-US" dirty="0" err="1"/>
              <a:t>nameservers</a:t>
            </a:r>
            <a:r>
              <a:rPr lang="en-US" dirty="0"/>
              <a:t> at parent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A and AAAA</a:t>
            </a:r>
          </a:p>
          <a:p>
            <a:endParaRPr lang="en-US" dirty="0"/>
          </a:p>
          <a:p>
            <a:r>
              <a:rPr lang="en-US" dirty="0"/>
              <a:t>Configured at parent or registrar</a:t>
            </a:r>
          </a:p>
          <a:p>
            <a:pPr lvl="1"/>
            <a:r>
              <a:rPr lang="en-US" dirty="0" err="1"/>
              <a:t>GoDaddy</a:t>
            </a:r>
            <a:r>
              <a:rPr lang="en-US" dirty="0"/>
              <a:t>, </a:t>
            </a:r>
            <a:r>
              <a:rPr lang="en-US" dirty="0" err="1"/>
              <a:t>NameCheap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Edinboro.edu for a subdomain</a:t>
            </a:r>
          </a:p>
          <a:p>
            <a:pPr lvl="2"/>
            <a:r>
              <a:rPr lang="en-US" sz="1600" dirty="0"/>
              <a:t>cs.edinboro.edu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4001"/>
            <a:ext cx="2773680" cy="567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219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Transaction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45734"/>
            <a:ext cx="4495800" cy="438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181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Cached DNS Transaction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80" y="2995845"/>
            <a:ext cx="44291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5461"/>
            <a:ext cx="10058400" cy="4409151"/>
          </a:xfrm>
        </p:spPr>
        <p:txBody>
          <a:bodyPr>
            <a:normAutofit/>
          </a:bodyPr>
          <a:lstStyle/>
          <a:p>
            <a:r>
              <a:rPr lang="en-US" dirty="0"/>
              <a:t>"Darkness cannot drive out darkness; only light can do that. Hate cannot drive out hate; only love can do that." - Martin Luther King Jr </a:t>
            </a:r>
          </a:p>
          <a:p>
            <a:r>
              <a:rPr lang="en-US" dirty="0"/>
              <a:t>Scientists are claiming they found the origins of the dinosaurs</a:t>
            </a:r>
          </a:p>
          <a:p>
            <a:pPr lvl="1"/>
            <a:r>
              <a:rPr lang="en-US" dirty="0"/>
              <a:t>“ Equatorial Gondwana”</a:t>
            </a:r>
          </a:p>
          <a:p>
            <a:pPr lvl="2"/>
            <a:r>
              <a:rPr lang="en-US" dirty="0"/>
              <a:t>Equator region of supercontinent that broke apart from Pangea?</a:t>
            </a:r>
          </a:p>
          <a:p>
            <a:pPr lvl="2"/>
            <a:r>
              <a:rPr lang="en-US" dirty="0"/>
              <a:t>Formed some 500 million years ago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Assignment 3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710E0-880E-4A8D-AC3C-5B402249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https://encrypted-tbn3.gstatic.com/images?q=tbn:ANd9GcR-th0nN1gy_ewg6XmEl58diIhSbvl1jCUFFTHTupayw6wdVQ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29" y="2776658"/>
            <a:ext cx="2855059" cy="34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23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Transaction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/>
          <a:lstStyle/>
          <a:p>
            <a:r>
              <a:rPr lang="en-US" sz="3200" u="sng" dirty="0"/>
              <a:t>DNS Record: www.eupcs.org</a:t>
            </a:r>
          </a:p>
          <a:p>
            <a:endParaRPr lang="en-US" dirty="0"/>
          </a:p>
          <a:p>
            <a:r>
              <a:rPr lang="en-US" dirty="0"/>
              <a:t>dig ns</a:t>
            </a:r>
          </a:p>
          <a:p>
            <a:pPr lvl="1"/>
            <a:r>
              <a:rPr lang="en-US" dirty="0"/>
              <a:t>Response: a.root-servers.net</a:t>
            </a:r>
          </a:p>
          <a:p>
            <a:r>
              <a:rPr lang="en-US" dirty="0"/>
              <a:t>dig ns biz @a.root-servers.net</a:t>
            </a:r>
          </a:p>
          <a:p>
            <a:pPr lvl="1"/>
            <a:r>
              <a:rPr lang="en-US" dirty="0"/>
              <a:t>Response: a.gtld.biz</a:t>
            </a:r>
          </a:p>
          <a:p>
            <a:r>
              <a:rPr lang="en-US" dirty="0"/>
              <a:t>dig ns megastuff.biz @a.gtld.biz</a:t>
            </a:r>
          </a:p>
          <a:p>
            <a:pPr lvl="1"/>
            <a:r>
              <a:rPr lang="en-US" dirty="0"/>
              <a:t>Response: ns-cloud-c1.googledomains.com</a:t>
            </a:r>
          </a:p>
          <a:p>
            <a:r>
              <a:rPr lang="en-US" dirty="0"/>
              <a:t>dig a 101.megastuff.biz @ns-cloud-c1.googledomains.com</a:t>
            </a:r>
          </a:p>
          <a:p>
            <a:pPr lvl="1"/>
            <a:r>
              <a:rPr lang="en-US" dirty="0"/>
              <a:t>Response: 147.64.243.110</a:t>
            </a:r>
          </a:p>
        </p:txBody>
      </p:sp>
      <p:pic>
        <p:nvPicPr>
          <p:cNvPr id="5" name="Picture 2" descr="http://media.idownloadblog.com/wp-content/uploads/2016/03/d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064629"/>
            <a:ext cx="2384425" cy="19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44979">
            <a:off x="7267534" y="2254131"/>
            <a:ext cx="3418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Root Hints!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280" y="2895600"/>
            <a:ext cx="324612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22421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vs. Analog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985359" cy="4023360"/>
          </a:xfrm>
        </p:spPr>
        <p:txBody>
          <a:bodyPr/>
          <a:lstStyle/>
          <a:p>
            <a:r>
              <a:rPr lang="en-US" dirty="0"/>
              <a:t>Analog</a:t>
            </a:r>
          </a:p>
          <a:p>
            <a:pPr lvl="1"/>
            <a:r>
              <a:rPr lang="en-US" dirty="0"/>
              <a:t>Values anywhere between 0-1</a:t>
            </a:r>
          </a:p>
          <a:p>
            <a:r>
              <a:rPr lang="en-US" dirty="0"/>
              <a:t>Digital</a:t>
            </a:r>
          </a:p>
          <a:p>
            <a:pPr lvl="1"/>
            <a:r>
              <a:rPr lang="en-US" dirty="0"/>
              <a:t>Values either 0 or 1</a:t>
            </a:r>
          </a:p>
          <a:p>
            <a:r>
              <a:rPr lang="en-US" dirty="0"/>
              <a:t>Analog signals are often digitized for storage</a:t>
            </a:r>
          </a:p>
          <a:p>
            <a:pPr lvl="1"/>
            <a:r>
              <a:rPr lang="en-US" dirty="0"/>
              <a:t>Music</a:t>
            </a:r>
          </a:p>
        </p:txBody>
      </p:sp>
      <p:pic>
        <p:nvPicPr>
          <p:cNvPr id="4098" name="Picture 2" descr="http://www.hometheaternetwork.com/pics/EMI_cables_Analog_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86" y="2965142"/>
            <a:ext cx="5873494" cy="3012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98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vs. Analog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985359" cy="4023360"/>
          </a:xfrm>
        </p:spPr>
        <p:txBody>
          <a:bodyPr/>
          <a:lstStyle/>
          <a:p>
            <a:r>
              <a:rPr lang="en-US" dirty="0"/>
              <a:t>Sound waves digitized</a:t>
            </a:r>
          </a:p>
          <a:p>
            <a:pPr lvl="1"/>
            <a:r>
              <a:rPr lang="en-US" dirty="0"/>
              <a:t>Samples per second</a:t>
            </a:r>
          </a:p>
          <a:p>
            <a:pPr lvl="2"/>
            <a:r>
              <a:rPr lang="en-US" dirty="0"/>
              <a:t>CD: 44,000 samples per second</a:t>
            </a:r>
          </a:p>
          <a:p>
            <a:pPr lvl="1"/>
            <a:r>
              <a:rPr lang="en-US" dirty="0"/>
              <a:t>Signal doesn’t degrade</a:t>
            </a:r>
          </a:p>
          <a:p>
            <a:pPr lvl="2"/>
            <a:r>
              <a:rPr lang="en-US" dirty="0"/>
              <a:t>As long as numbers can be read, output will be exactly the same</a:t>
            </a:r>
          </a:p>
          <a:p>
            <a:pPr lvl="1"/>
            <a:r>
              <a:rPr lang="en-US" dirty="0"/>
              <a:t>Easier to compress</a:t>
            </a:r>
          </a:p>
          <a:p>
            <a:pPr lvl="2"/>
            <a:r>
              <a:rPr lang="en-US" dirty="0"/>
              <a:t>Groups of numbers can be compressed by finding patterns in the sequences</a:t>
            </a:r>
          </a:p>
        </p:txBody>
      </p:sp>
      <p:pic>
        <p:nvPicPr>
          <p:cNvPr id="1026" name="Picture 2" descr="http://www.electronicproducts.com/uploadedImages/Digital_ICs/Video_Graphics_Audio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60" y="2541319"/>
            <a:ext cx="5739584" cy="34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08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In-Band Connections</a:t>
            </a:r>
          </a:p>
          <a:p>
            <a:pPr lvl="1"/>
            <a:r>
              <a:rPr lang="en-US" dirty="0"/>
              <a:t>Connections that happen over traditional network connections</a:t>
            </a:r>
          </a:p>
          <a:p>
            <a:pPr lvl="1"/>
            <a:r>
              <a:rPr lang="en-US" dirty="0"/>
              <a:t>HTTP, SSH, Telnet, FTP, RDP, VNC</a:t>
            </a:r>
          </a:p>
          <a:p>
            <a:r>
              <a:rPr lang="en-US" dirty="0"/>
              <a:t>Out-of-Band Connections (OOB)</a:t>
            </a:r>
          </a:p>
          <a:p>
            <a:pPr lvl="1"/>
            <a:r>
              <a:rPr lang="en-US" dirty="0"/>
              <a:t>IPMI: Intelligent Platform Management Interface</a:t>
            </a:r>
          </a:p>
          <a:p>
            <a:pPr lvl="2"/>
            <a:r>
              <a:rPr lang="en-US" dirty="0"/>
              <a:t>A set of interface specifications that provides management and monitoring capabilities independently of the host system</a:t>
            </a:r>
          </a:p>
          <a:p>
            <a:pPr lvl="1"/>
            <a:r>
              <a:rPr lang="en-US" dirty="0"/>
              <a:t>Connections over a separate network connection</a:t>
            </a:r>
          </a:p>
          <a:p>
            <a:pPr lvl="1"/>
            <a:r>
              <a:rPr lang="en-US" dirty="0"/>
              <a:t>Typically separate interface and network</a:t>
            </a:r>
          </a:p>
          <a:p>
            <a:pPr lvl="1"/>
            <a:r>
              <a:rPr lang="en-US" dirty="0"/>
              <a:t>Also often called Lights Out Management (LOM)</a:t>
            </a:r>
          </a:p>
          <a:p>
            <a:pPr lvl="1"/>
            <a:r>
              <a:rPr lang="en-US" dirty="0"/>
              <a:t>Allows for remote console access</a:t>
            </a:r>
          </a:p>
          <a:p>
            <a:pPr lvl="2"/>
            <a:r>
              <a:rPr lang="en-US" dirty="0"/>
              <a:t>BIOS access, </a:t>
            </a:r>
            <a:r>
              <a:rPr lang="en-US" dirty="0" err="1"/>
              <a:t>bootup</a:t>
            </a:r>
            <a:r>
              <a:rPr lang="en-US" dirty="0"/>
              <a:t> and shutdown watching</a:t>
            </a:r>
          </a:p>
          <a:p>
            <a:pPr lvl="2"/>
            <a:r>
              <a:rPr lang="en-US" dirty="0"/>
              <a:t>Hardware monitoring (fans, power, temperature, etc.)</a:t>
            </a:r>
          </a:p>
          <a:p>
            <a:pPr lvl="1"/>
            <a:r>
              <a:rPr lang="en-US" dirty="0"/>
              <a:t>Typically VNC or Java</a:t>
            </a:r>
          </a:p>
          <a:p>
            <a:pPr lvl="2"/>
            <a:r>
              <a:rPr lang="en-US" dirty="0"/>
              <a:t>Yeah sure, they can be other things too…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605A22-0047-F7B6-D201-C574DCE5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43" y="4311324"/>
            <a:ext cx="2547896" cy="1708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2AE695-52DC-7C6B-3848-DEBAA293E8D9}"/>
              </a:ext>
            </a:extLst>
          </p:cNvPr>
          <p:cNvSpPr/>
          <p:nvPr/>
        </p:nvSpPr>
        <p:spPr>
          <a:xfrm rot="21111934">
            <a:off x="6673542" y="4703953"/>
            <a:ext cx="23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JetKVM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04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SSH – Secure Shell</a:t>
            </a:r>
          </a:p>
          <a:p>
            <a:pPr lvl="1"/>
            <a:r>
              <a:rPr lang="en-US" dirty="0"/>
              <a:t>Creates an encrypted terminal connection to a server shell</a:t>
            </a:r>
          </a:p>
          <a:p>
            <a:pPr lvl="1"/>
            <a:r>
              <a:rPr lang="en-US" dirty="0"/>
              <a:t>Allows for other types of communication to be tunneled through the SSH connection</a:t>
            </a:r>
          </a:p>
          <a:p>
            <a:pPr lvl="2"/>
            <a:r>
              <a:rPr lang="en-US" sz="1600" dirty="0"/>
              <a:t>Tunneling insecure information through a secure tunnel creates a secure connection!</a:t>
            </a:r>
          </a:p>
          <a:p>
            <a:pPr lvl="1"/>
            <a:r>
              <a:rPr lang="en-US" dirty="0"/>
              <a:t>In Windows, you can use the program Putty to SSH in to a server</a:t>
            </a:r>
          </a:p>
          <a:p>
            <a:pPr lvl="1"/>
            <a:r>
              <a:rPr lang="en-US" dirty="0"/>
              <a:t>In Linux/</a:t>
            </a:r>
            <a:r>
              <a:rPr lang="en-US" dirty="0" err="1"/>
              <a:t>MacOS</a:t>
            </a:r>
            <a:r>
              <a:rPr lang="en-US" dirty="0"/>
              <a:t>, you can run the SSH command directly from the command line</a:t>
            </a:r>
          </a:p>
          <a:p>
            <a:r>
              <a:rPr lang="en-US" dirty="0"/>
              <a:t>VNC and RDP</a:t>
            </a:r>
          </a:p>
          <a:p>
            <a:pPr lvl="1"/>
            <a:r>
              <a:rPr lang="en-US" dirty="0"/>
              <a:t>Allow for a connection to a server GUI</a:t>
            </a:r>
          </a:p>
          <a:p>
            <a:pPr lvl="1"/>
            <a:r>
              <a:rPr lang="en-US" dirty="0"/>
              <a:t>Can be used for in-band and out-of-band connections</a:t>
            </a:r>
          </a:p>
          <a:p>
            <a:pPr lvl="1"/>
            <a:r>
              <a:rPr lang="en-US" dirty="0"/>
              <a:t>RDP (Remote Desktop Protocol) is common in Windows environments</a:t>
            </a:r>
          </a:p>
          <a:p>
            <a:pPr lvl="1"/>
            <a:r>
              <a:rPr lang="en-US" dirty="0"/>
              <a:t>VNC is common most other environments</a:t>
            </a:r>
          </a:p>
          <a:p>
            <a:pPr lvl="2"/>
            <a:r>
              <a:rPr lang="en-US" sz="1600" dirty="0"/>
              <a:t>VNC connections are typically not encrypted,</a:t>
            </a:r>
            <a:br>
              <a:rPr lang="en-US" sz="1600" dirty="0"/>
            </a:br>
            <a:r>
              <a:rPr lang="en-US" sz="1600" dirty="0"/>
              <a:t>and tunneled through encrypted SSH connections.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24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31241"/>
          </a:xfrm>
        </p:spPr>
        <p:txBody>
          <a:bodyPr>
            <a:normAutofit/>
          </a:bodyPr>
          <a:lstStyle/>
          <a:p>
            <a:r>
              <a:rPr lang="en-US" dirty="0"/>
              <a:t>Root – Top level directory</a:t>
            </a:r>
          </a:p>
          <a:p>
            <a:pPr lvl="1"/>
            <a:r>
              <a:rPr lang="en-US" dirty="0"/>
              <a:t>Represented by a forward slash /</a:t>
            </a:r>
          </a:p>
          <a:p>
            <a:pPr lvl="1"/>
            <a:r>
              <a:rPr lang="en-US" dirty="0"/>
              <a:t>Similar to C:\ on Windows</a:t>
            </a:r>
          </a:p>
          <a:p>
            <a:r>
              <a:rPr lang="en-US" dirty="0"/>
              <a:t>/bin – User applications (binaries)</a:t>
            </a:r>
          </a:p>
          <a:p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 – System applications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 – </a:t>
            </a:r>
            <a:r>
              <a:rPr lang="en-US" dirty="0" err="1"/>
              <a:t>Config</a:t>
            </a:r>
            <a:r>
              <a:rPr lang="en-US" dirty="0"/>
              <a:t> files</a:t>
            </a:r>
          </a:p>
          <a:p>
            <a:r>
              <a:rPr lang="en-US" dirty="0"/>
              <a:t>/dev – Device files</a:t>
            </a:r>
          </a:p>
          <a:p>
            <a:pPr lvl="1"/>
            <a:r>
              <a:rPr lang="en-US" dirty="0"/>
              <a:t>Virtual file systems!</a:t>
            </a:r>
          </a:p>
          <a:p>
            <a:r>
              <a:rPr lang="en-US" dirty="0"/>
              <a:t>/proc – Process Information</a:t>
            </a:r>
          </a:p>
          <a:p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 – Variable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 – User programs</a:t>
            </a:r>
          </a:p>
          <a:p>
            <a:r>
              <a:rPr lang="en-US" dirty="0"/>
              <a:t>/opt – Additional optional programs</a:t>
            </a:r>
          </a:p>
          <a:p>
            <a:r>
              <a:rPr lang="en-US" dirty="0"/>
              <a:t>/home – Home directories</a:t>
            </a:r>
          </a:p>
          <a:p>
            <a:r>
              <a:rPr lang="en-US" dirty="0"/>
              <a:t>/root – Root user home directory</a:t>
            </a:r>
          </a:p>
          <a:p>
            <a:r>
              <a:rPr lang="en-US" dirty="0"/>
              <a:t>/boot – Boot loader files</a:t>
            </a:r>
          </a:p>
          <a:p>
            <a:r>
              <a:rPr lang="en-US" dirty="0"/>
              <a:t>/lib – System library files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 – Mount directory</a:t>
            </a:r>
          </a:p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– Temporary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55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– switch user command – allows user to impersonate another</a:t>
            </a:r>
          </a:p>
          <a:p>
            <a:pPr lvl="1"/>
            <a:r>
              <a:rPr lang="en-US" dirty="0"/>
              <a:t>Most commonly used to impersonate root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/>
              <a:t> – switch user do (super user do) – run a command as another user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 – visual editor – command driven text based editor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i</a:t>
            </a:r>
            <a:r>
              <a:rPr lang="en-US" dirty="0"/>
              <a:t> to switch to insert mode, esc to return to command mode</a:t>
            </a:r>
          </a:p>
          <a:p>
            <a:pPr lvl="1"/>
            <a:r>
              <a:rPr lang="en-US" dirty="0"/>
              <a:t>Type command :</a:t>
            </a:r>
            <a:r>
              <a:rPr lang="en-US" dirty="0" err="1"/>
              <a:t>wq</a:t>
            </a:r>
            <a:r>
              <a:rPr lang="en-US" dirty="0"/>
              <a:t>! to save and close the file (write and quit)</a:t>
            </a:r>
          </a:p>
          <a:p>
            <a:pPr lvl="1"/>
            <a:r>
              <a:rPr lang="en-US" dirty="0"/>
              <a:t>Most popular Unix/Linux editor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/>
              <a:t> – simple text editor</a:t>
            </a:r>
          </a:p>
          <a:p>
            <a:pPr lvl="1"/>
            <a:r>
              <a:rPr lang="en-US" dirty="0"/>
              <a:t>Caret symbol represents control button (^X = </a:t>
            </a:r>
            <a:r>
              <a:rPr lang="en-US" dirty="0" err="1"/>
              <a:t>crtl+x</a:t>
            </a:r>
            <a:r>
              <a:rPr lang="en-US" dirty="0"/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en-US" dirty="0"/>
              <a:t> – graphical editor similar to Windows Notepad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/>
              <a:t> – another simple editor</a:t>
            </a: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25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 – change directory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– return a string or value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‘Hello World!’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(pipe) – Transfer output from one program to another program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(greater than sign) – Write program output to a file, overwriting any 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(2 greater than signs) – Append output to a file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/>
              <a:t> – download a file from the internet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dirty="0"/>
              <a:t> – display the contents of a file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dirty="0"/>
              <a:t> – display information about the host name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45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409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/>
              <a:t> – Make a directory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/>
              <a:t> – add a new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 a password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Changes the password of the current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Changes the password of user </a:t>
            </a:r>
            <a:r>
              <a:rPr lang="en-US" dirty="0" err="1"/>
              <a:t>jpatalon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/>
              <a:t> – Manage installed packages and software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search &lt;package&gt;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&lt;package&gt;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</a:t>
            </a: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0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pages show detailed information about a command</a:t>
            </a:r>
          </a:p>
          <a:p>
            <a:r>
              <a:rPr lang="en-US" dirty="0"/>
              <a:t>Can be accessed with the man command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which</a:t>
            </a:r>
            <a:r>
              <a:rPr lang="en-US" dirty="0"/>
              <a:t> – displays manual pages for the which command</a:t>
            </a:r>
          </a:p>
          <a:p>
            <a:r>
              <a:rPr lang="en-US" dirty="0"/>
              <a:t>Many programs will also give detailed command usage with the --help command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which --help</a:t>
            </a:r>
            <a:r>
              <a:rPr lang="en-US" dirty="0">
                <a:cs typeface="Courier New" panose="02070309020205020404" pitchFamily="49" charset="0"/>
              </a:rPr>
              <a:t> will give additional command syntax and information</a:t>
            </a:r>
          </a:p>
          <a:p>
            <a:r>
              <a:rPr lang="en-US" dirty="0">
                <a:cs typeface="Courier New" panose="02070309020205020404" pitchFamily="49" charset="0"/>
              </a:rPr>
              <a:t>Red Team Field Manual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 actual manual to take in the field!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28" y="4165600"/>
            <a:ext cx="6021822" cy="20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/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Users, permissions, installations, DNS, &amp; stuff</a:t>
            </a:r>
          </a:p>
          <a:p>
            <a:pPr lvl="1"/>
            <a:r>
              <a:rPr lang="en-US" dirty="0"/>
              <a:t>Midterm – February 27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Review of topics from last class</a:t>
            </a:r>
          </a:p>
          <a:p>
            <a:r>
              <a:rPr lang="en-US" dirty="0"/>
              <a:t>Corrections, updates, etc.</a:t>
            </a:r>
          </a:p>
          <a:p>
            <a:pPr lvl="1"/>
            <a:r>
              <a:rPr lang="en-US" dirty="0"/>
              <a:t>Office hours from 4:15pm – 5:00pm on Tuesday’s and Thursday’s</a:t>
            </a:r>
          </a:p>
          <a:p>
            <a:r>
              <a:rPr lang="en-US" dirty="0"/>
              <a:t>Review of previous assignments</a:t>
            </a:r>
          </a:p>
          <a:p>
            <a:r>
              <a:rPr lang="en-US" dirty="0"/>
              <a:t>Questions from previous classes</a:t>
            </a:r>
          </a:p>
          <a:p>
            <a:r>
              <a:rPr lang="en-US" dirty="0"/>
              <a:t>Assignments due?</a:t>
            </a:r>
          </a:p>
          <a:p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7DE0-2877-4EEE-B7AA-1B5DC8D9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0" y="3461001"/>
            <a:ext cx="3270250" cy="24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35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Background a job (&amp;)</a:t>
            </a:r>
          </a:p>
          <a:p>
            <a:pPr lvl="1"/>
            <a:r>
              <a:rPr lang="en-US" dirty="0"/>
              <a:t>Append an ampersand to the end of the command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top &amp;</a:t>
            </a:r>
          </a:p>
          <a:p>
            <a:pPr lvl="1"/>
            <a:r>
              <a:rPr lang="en-US" dirty="0"/>
              <a:t>Bring the job into the foreground</a:t>
            </a:r>
          </a:p>
          <a:p>
            <a:pPr lvl="2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&lt;job&gt;</a:t>
            </a:r>
          </a:p>
          <a:p>
            <a:r>
              <a:rPr lang="en-US" dirty="0"/>
              <a:t>Environment Variables</a:t>
            </a:r>
          </a:p>
          <a:p>
            <a:pPr lvl="1"/>
            <a:r>
              <a:rPr lang="en-US" dirty="0"/>
              <a:t>Various variables in your shell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$SHELL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asdf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Variable can be numbers, words, letters, arrays, command output…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=$(cat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=`cat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pPr lvl="3"/>
            <a:r>
              <a:rPr lang="en-US" dirty="0" err="1">
                <a:cs typeface="Courier New" panose="02070309020205020404" pitchFamily="49" charset="0"/>
              </a:rPr>
              <a:t>Backticks</a:t>
            </a:r>
            <a:r>
              <a:rPr lang="en-US" dirty="0">
                <a:cs typeface="Courier New" panose="02070309020205020404" pitchFamily="49" charset="0"/>
              </a:rPr>
              <a:t> ^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82472">
            <a:off x="6965705" y="2147456"/>
            <a:ext cx="4467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Everything is case sensitive!</a:t>
            </a:r>
          </a:p>
        </p:txBody>
      </p:sp>
    </p:spTree>
    <p:extLst>
      <p:ext uri="{BB962C8B-B14F-4D97-AF65-F5344CB8AC3E}">
        <p14:creationId xmlns:p14="http://schemas.microsoft.com/office/powerpoint/2010/main" val="1041709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2443"/>
          </a:xfrm>
        </p:spPr>
        <p:txBody>
          <a:bodyPr>
            <a:normAutofit/>
          </a:bodyPr>
          <a:lstStyle/>
          <a:p>
            <a:r>
              <a:rPr lang="en-US" dirty="0"/>
              <a:t>Linux Shell</a:t>
            </a:r>
          </a:p>
          <a:p>
            <a:pPr lvl="1"/>
            <a:r>
              <a:rPr lang="en-US" dirty="0"/>
              <a:t>Environment provided for a user; dictates commands and variable structures…</a:t>
            </a:r>
          </a:p>
          <a:p>
            <a:pPr lvl="1"/>
            <a:r>
              <a:rPr lang="en-US" dirty="0"/>
              <a:t>BASH Shell – Bourne Again </a:t>
            </a:r>
            <a:r>
              <a:rPr lang="en-US" dirty="0" err="1"/>
              <a:t>SHell</a:t>
            </a:r>
            <a:endParaRPr lang="en-US" dirty="0"/>
          </a:p>
          <a:p>
            <a:pPr lvl="1"/>
            <a:r>
              <a:rPr lang="en-US" dirty="0"/>
              <a:t>C Shell</a:t>
            </a:r>
          </a:p>
          <a:p>
            <a:pPr lvl="1"/>
            <a:r>
              <a:rPr lang="en-US" dirty="0"/>
              <a:t>KSH – </a:t>
            </a:r>
            <a:r>
              <a:rPr lang="en-US" dirty="0" err="1"/>
              <a:t>Korn</a:t>
            </a:r>
            <a:r>
              <a:rPr lang="en-US" dirty="0"/>
              <a:t> Shell</a:t>
            </a:r>
          </a:p>
          <a:p>
            <a:r>
              <a:rPr lang="en-US" dirty="0"/>
              <a:t>Tab completion (BASH)</a:t>
            </a:r>
          </a:p>
          <a:p>
            <a:pPr lvl="1"/>
            <a:r>
              <a:rPr lang="en-US" dirty="0"/>
              <a:t>Type the first few letters, press tab, system will attempt to auto-complete</a:t>
            </a:r>
          </a:p>
          <a:p>
            <a:r>
              <a:rPr lang="en-US" dirty="0"/>
              <a:t>String multiple commands together</a:t>
            </a:r>
          </a:p>
          <a:p>
            <a:pPr lvl="1"/>
            <a:r>
              <a:rPr lang="en-US" dirty="0"/>
              <a:t>Cat a file, grep for specific words, count the number of words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/filename | grep words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Man</a:t>
            </a:r>
          </a:p>
          <a:p>
            <a:pPr lvl="1"/>
            <a:r>
              <a:rPr lang="en-US" dirty="0"/>
              <a:t>Run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command to access manual pages!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which</a:t>
            </a:r>
          </a:p>
          <a:p>
            <a:pPr lvl="1"/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9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292"/>
          </a:xfrm>
        </p:spPr>
        <p:txBody>
          <a:bodyPr/>
          <a:lstStyle/>
          <a:p>
            <a:r>
              <a:rPr lang="en-US" dirty="0"/>
              <a:t>Open an encrypted tunnel to our server</a:t>
            </a:r>
          </a:p>
          <a:p>
            <a:r>
              <a:rPr lang="en-US" dirty="0"/>
              <a:t>Forward a port on our local machine to a port on the remote machine</a:t>
            </a:r>
          </a:p>
          <a:p>
            <a:r>
              <a:rPr lang="en-US" dirty="0"/>
              <a:t>Forwarded ports can connect to the localhost interface of our server</a:t>
            </a:r>
          </a:p>
          <a:p>
            <a:pPr lvl="1"/>
            <a:r>
              <a:rPr lang="en-US" dirty="0"/>
              <a:t>Prevents opening ports on network interfaces/firewall!</a:t>
            </a:r>
          </a:p>
          <a:p>
            <a:r>
              <a:rPr lang="en-US" dirty="0"/>
              <a:t>Proxy data through our server</a:t>
            </a:r>
          </a:p>
          <a:p>
            <a:pPr lvl="1"/>
            <a:r>
              <a:rPr lang="en-US" dirty="0"/>
              <a:t>SOCKS Proxy!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-L 5900:127.0.0.1:5900 </a:t>
            </a:r>
            <a:b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-L 5901:127.0.0.1:5901 </a:t>
            </a:r>
            <a:b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-L 44444:10.11.187.5:3389 </a:t>
            </a:r>
            <a:b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-D 8080 -2 -C &lt;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&gt; -p &lt;port&gt;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https://s.aolcdn.com/dims5/amp:e7a7dae0d2275a0327a3dc1d93ddb732c94ea738/q:100/?url=https%3A%2F%2Fwww.engadget.com%2Fmedia%2F2006%2F03%2Fssh-tunnel-diagram-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3208674"/>
            <a:ext cx="4924146" cy="3019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57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Machine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9316"/>
          </a:xfrm>
        </p:spPr>
        <p:txBody>
          <a:bodyPr/>
          <a:lstStyle/>
          <a:p>
            <a:r>
              <a:rPr lang="en-US" dirty="0"/>
              <a:t>Plug in and power on machine</a:t>
            </a:r>
          </a:p>
          <a:p>
            <a:r>
              <a:rPr lang="en-US" dirty="0"/>
              <a:t>Press F12 during </a:t>
            </a:r>
            <a:r>
              <a:rPr lang="en-US" dirty="0" err="1"/>
              <a:t>bootup</a:t>
            </a:r>
            <a:endParaRPr lang="en-US" dirty="0"/>
          </a:p>
          <a:p>
            <a:pPr lvl="1"/>
            <a:r>
              <a:rPr lang="en-US" dirty="0"/>
              <a:t>Different hardware may use a different key to enter bios</a:t>
            </a:r>
          </a:p>
          <a:p>
            <a:r>
              <a:rPr lang="en-US" dirty="0"/>
              <a:t>Notice BIOS Menu</a:t>
            </a:r>
          </a:p>
          <a:p>
            <a:pPr lvl="1"/>
            <a:r>
              <a:rPr lang="en-US" dirty="0"/>
              <a:t>BIOS will let you configure many settings,</a:t>
            </a:r>
            <a:br>
              <a:rPr lang="en-US" dirty="0"/>
            </a:br>
            <a:r>
              <a:rPr lang="en-US" dirty="0"/>
              <a:t>such as boot order or hardware settings</a:t>
            </a:r>
          </a:p>
          <a:p>
            <a:r>
              <a:rPr lang="en-US" dirty="0"/>
              <a:t>Choose "ATAPI CD0“</a:t>
            </a:r>
          </a:p>
          <a:p>
            <a:pPr lvl="1"/>
            <a:r>
              <a:rPr lang="en-US" dirty="0"/>
              <a:t>Boot from CD</a:t>
            </a:r>
          </a:p>
          <a:p>
            <a:pPr lvl="1"/>
            <a:r>
              <a:rPr lang="en-US" dirty="0"/>
              <a:t>Different hardware may have a different specific name</a:t>
            </a:r>
          </a:p>
          <a:p>
            <a:r>
              <a:rPr lang="en-US" dirty="0"/>
              <a:t>Optionally, you can enter the BIOS, and configure the CD/DVD-ROM as the first boot device</a:t>
            </a:r>
          </a:p>
          <a:p>
            <a:pPr lvl="1"/>
            <a:r>
              <a:rPr lang="en-US" dirty="0"/>
              <a:t>BIOS can be password protected</a:t>
            </a:r>
          </a:p>
        </p:txBody>
      </p:sp>
      <p:sp>
        <p:nvSpPr>
          <p:cNvPr id="4" name="Rectangle 3"/>
          <p:cNvSpPr/>
          <p:nvPr/>
        </p:nvSpPr>
        <p:spPr>
          <a:xfrm rot="419329">
            <a:off x="6786904" y="2360752"/>
            <a:ext cx="46765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 have VM’s that are already built!</a:t>
            </a:r>
          </a:p>
        </p:txBody>
      </p:sp>
    </p:spTree>
    <p:extLst>
      <p:ext uri="{BB962C8B-B14F-4D97-AF65-F5344CB8AC3E}">
        <p14:creationId xmlns:p14="http://schemas.microsoft.com/office/powerpoint/2010/main" val="3419079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292"/>
          </a:xfrm>
        </p:spPr>
        <p:txBody>
          <a:bodyPr/>
          <a:lstStyle/>
          <a:p>
            <a:r>
              <a:rPr lang="en-US" dirty="0"/>
              <a:t>Configure VM to boot from </a:t>
            </a:r>
            <a:r>
              <a:rPr lang="en-US" dirty="0" err="1"/>
              <a:t>iso</a:t>
            </a:r>
            <a:endParaRPr lang="en-US" dirty="0"/>
          </a:p>
          <a:p>
            <a:pPr lvl="1"/>
            <a:r>
              <a:rPr lang="en-US" dirty="0"/>
              <a:t>Each hypervisor is configured in a different fashion</a:t>
            </a:r>
          </a:p>
          <a:p>
            <a:pPr lvl="1"/>
            <a:r>
              <a:rPr lang="en-US" dirty="0"/>
              <a:t>My personal environment uses QEMU/KVM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destroy ecsc325</a:t>
            </a:r>
          </a:p>
          <a:p>
            <a:pPr lvl="3"/>
            <a:r>
              <a:rPr lang="en-US" dirty="0"/>
              <a:t>Pull out power!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edit ecsc325</a:t>
            </a:r>
          </a:p>
          <a:p>
            <a:pPr lvl="3"/>
            <a:r>
              <a:rPr lang="en-US" dirty="0"/>
              <a:t>Boot device</a:t>
            </a:r>
          </a:p>
          <a:p>
            <a:pPr lvl="3"/>
            <a:r>
              <a:rPr lang="en-US" dirty="0"/>
              <a:t>Device </a:t>
            </a:r>
            <a:r>
              <a:rPr lang="en-US" dirty="0" err="1"/>
              <a:t>cdrom</a:t>
            </a:r>
            <a:endParaRPr lang="en-US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ecsc325</a:t>
            </a:r>
          </a:p>
          <a:p>
            <a:r>
              <a:rPr lang="en-US" dirty="0"/>
              <a:t>Boot VM</a:t>
            </a:r>
          </a:p>
          <a:p>
            <a:pPr lvl="1"/>
            <a:r>
              <a:rPr lang="en-US" dirty="0"/>
              <a:t>Connect to OOB console</a:t>
            </a:r>
          </a:p>
          <a:p>
            <a:pPr lvl="2"/>
            <a:r>
              <a:rPr lang="en-US" dirty="0"/>
              <a:t>QEMU creates a console connection on a localhost port</a:t>
            </a:r>
          </a:p>
          <a:p>
            <a:pPr lvl="2"/>
            <a:r>
              <a:rPr lang="en-US" dirty="0"/>
              <a:t>SSH tunnel forwarding that port</a:t>
            </a:r>
          </a:p>
          <a:p>
            <a:pPr lvl="2"/>
            <a:r>
              <a:rPr lang="en-US" dirty="0"/>
              <a:t>VNC connection to that port via localhost tunnel</a:t>
            </a:r>
          </a:p>
          <a:p>
            <a:pPr lvl="3"/>
            <a:r>
              <a:rPr lang="en-US" dirty="0"/>
              <a:t>Encrypted console connection from anywhere in the world!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676" y="3657600"/>
            <a:ext cx="3940524" cy="2543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30898">
            <a:off x="7488075" y="1948160"/>
            <a:ext cx="40333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Our class VM’s run on KVM</a:t>
            </a:r>
          </a:p>
        </p:txBody>
      </p:sp>
    </p:spTree>
    <p:extLst>
      <p:ext uri="{BB962C8B-B14F-4D97-AF65-F5344CB8AC3E}">
        <p14:creationId xmlns:p14="http://schemas.microsoft.com/office/powerpoint/2010/main" val="4237565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Install CentOS 7 Media</a:t>
            </a:r>
          </a:p>
          <a:p>
            <a:r>
              <a:rPr lang="en-US" dirty="0"/>
              <a:t>Optionally test media</a:t>
            </a:r>
          </a:p>
          <a:p>
            <a:r>
              <a:rPr lang="en-US" dirty="0"/>
              <a:t>Troubleshooting Menu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523" t="28096" r="9363"/>
          <a:stretch/>
        </p:blipFill>
        <p:spPr>
          <a:xfrm>
            <a:off x="5518867" y="2073153"/>
            <a:ext cx="5636813" cy="3795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07D82B-3043-6452-DCDC-0D41BC10515A}"/>
              </a:ext>
            </a:extLst>
          </p:cNvPr>
          <p:cNvSpPr/>
          <p:nvPr/>
        </p:nvSpPr>
        <p:spPr>
          <a:xfrm rot="21215063">
            <a:off x="1183384" y="3907751"/>
            <a:ext cx="3803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using CentOS 9!</a:t>
            </a:r>
          </a:p>
        </p:txBody>
      </p:sp>
    </p:spTree>
    <p:extLst>
      <p:ext uri="{BB962C8B-B14F-4D97-AF65-F5344CB8AC3E}">
        <p14:creationId xmlns:p14="http://schemas.microsoft.com/office/powerpoint/2010/main" val="769788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Install CentOS 7 Media</a:t>
            </a:r>
          </a:p>
          <a:p>
            <a:r>
              <a:rPr lang="en-US" dirty="0"/>
              <a:t>Optionally test media</a:t>
            </a:r>
          </a:p>
          <a:p>
            <a:r>
              <a:rPr lang="en-US" dirty="0"/>
              <a:t>Troubleshooting Menu</a:t>
            </a:r>
          </a:p>
          <a:p>
            <a:pPr lvl="1"/>
            <a:r>
              <a:rPr lang="en-US" dirty="0"/>
              <a:t>Basic Graphic Mode Install</a:t>
            </a:r>
          </a:p>
          <a:p>
            <a:pPr lvl="1"/>
            <a:r>
              <a:rPr lang="en-US" u="sng" dirty="0"/>
              <a:t>Rescue Mode!</a:t>
            </a:r>
          </a:p>
          <a:p>
            <a:pPr lvl="1"/>
            <a:r>
              <a:rPr lang="en-US" dirty="0"/>
              <a:t>Memory Test</a:t>
            </a:r>
          </a:p>
          <a:p>
            <a:pPr lvl="1"/>
            <a:r>
              <a:rPr lang="en-US" dirty="0"/>
              <a:t>Local Drive Boot</a:t>
            </a:r>
          </a:p>
          <a:p>
            <a:pPr lvl="1"/>
            <a:r>
              <a:rPr lang="en-US" dirty="0"/>
              <a:t>Press Tab for more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35704" r="11703" b="10958"/>
          <a:stretch/>
        </p:blipFill>
        <p:spPr>
          <a:xfrm>
            <a:off x="5493156" y="2700068"/>
            <a:ext cx="5662524" cy="31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57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348032"/>
          </a:xfrm>
        </p:spPr>
        <p:txBody>
          <a:bodyPr>
            <a:normAutofit/>
          </a:bodyPr>
          <a:lstStyle/>
          <a:p>
            <a:r>
              <a:rPr lang="en-US" dirty="0"/>
              <a:t>Install CentOS 7 Media</a:t>
            </a:r>
          </a:p>
          <a:p>
            <a:r>
              <a:rPr lang="en-US" dirty="0"/>
              <a:t>Optionally test media</a:t>
            </a:r>
          </a:p>
          <a:p>
            <a:r>
              <a:rPr lang="en-US" dirty="0"/>
              <a:t>Troubleshooting Menu</a:t>
            </a:r>
          </a:p>
          <a:p>
            <a:pPr lvl="1"/>
            <a:r>
              <a:rPr lang="en-US" dirty="0"/>
              <a:t>Basic Graphic Mode Install</a:t>
            </a:r>
          </a:p>
          <a:p>
            <a:pPr lvl="1"/>
            <a:r>
              <a:rPr lang="en-US" u="sng" dirty="0"/>
              <a:t>Rescue Mode!</a:t>
            </a:r>
          </a:p>
          <a:p>
            <a:pPr lvl="1"/>
            <a:r>
              <a:rPr lang="en-US" dirty="0"/>
              <a:t>Memory Test</a:t>
            </a:r>
          </a:p>
          <a:p>
            <a:pPr lvl="1"/>
            <a:r>
              <a:rPr lang="en-US" dirty="0"/>
              <a:t>Local Drive Boot</a:t>
            </a:r>
          </a:p>
          <a:p>
            <a:pPr lvl="1"/>
            <a:r>
              <a:rPr lang="en-US" dirty="0"/>
              <a:t>Press Tab for more options</a:t>
            </a:r>
          </a:p>
          <a:p>
            <a:pPr lvl="2"/>
            <a:r>
              <a:rPr lang="en-US" dirty="0"/>
              <a:t>Kernel boot options</a:t>
            </a:r>
          </a:p>
          <a:p>
            <a:pPr lvl="2"/>
            <a:r>
              <a:rPr lang="en-US" dirty="0"/>
              <a:t>Display options</a:t>
            </a:r>
          </a:p>
          <a:p>
            <a:pPr lvl="2"/>
            <a:r>
              <a:rPr lang="en-US" dirty="0"/>
              <a:t>Advanced options</a:t>
            </a:r>
          </a:p>
          <a:p>
            <a:pPr lvl="2"/>
            <a:r>
              <a:rPr lang="en-US" dirty="0"/>
              <a:t>Add separate word </a:t>
            </a:r>
            <a:br>
              <a:rPr lang="en-US" dirty="0"/>
            </a:br>
            <a:r>
              <a:rPr lang="en-US" dirty="0"/>
              <a:t>single for single user mode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2" t="35753" b="4315"/>
          <a:stretch/>
        </p:blipFill>
        <p:spPr>
          <a:xfrm>
            <a:off x="4441811" y="2553418"/>
            <a:ext cx="6713869" cy="34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0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Optionally skip media check</a:t>
            </a:r>
          </a:p>
          <a:p>
            <a:pPr lvl="1"/>
            <a:r>
              <a:rPr lang="en-US" dirty="0"/>
              <a:t>If you have issues with</a:t>
            </a:r>
            <a:br>
              <a:rPr lang="en-US" dirty="0"/>
            </a:br>
            <a:r>
              <a:rPr lang="en-US" dirty="0"/>
              <a:t>incomplete or inoperable</a:t>
            </a:r>
            <a:br>
              <a:rPr lang="en-US" dirty="0"/>
            </a:br>
            <a:r>
              <a:rPr lang="en-US" dirty="0"/>
              <a:t>installations, validate your</a:t>
            </a:r>
            <a:br>
              <a:rPr lang="en-US" dirty="0"/>
            </a:br>
            <a:r>
              <a:rPr lang="en-US" dirty="0"/>
              <a:t>installation media</a:t>
            </a:r>
          </a:p>
          <a:p>
            <a:pPr lvl="1"/>
            <a:r>
              <a:rPr lang="en-US" dirty="0"/>
              <a:t>Validate downloaded image</a:t>
            </a:r>
            <a:br>
              <a:rPr lang="en-US" dirty="0"/>
            </a:br>
            <a:r>
              <a:rPr lang="en-US" dirty="0"/>
              <a:t>hash file (md5sum)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55" y="2181045"/>
            <a:ext cx="65627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5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Anaconda Boot Installer</a:t>
            </a:r>
          </a:p>
          <a:p>
            <a:pPr lvl="1"/>
            <a:r>
              <a:rPr lang="en-US" dirty="0"/>
              <a:t>Switch between screens during install</a:t>
            </a:r>
          </a:p>
          <a:p>
            <a:pPr lvl="2"/>
            <a:r>
              <a:rPr lang="en-US" dirty="0"/>
              <a:t>CRTL+ALT+(F1-F6)</a:t>
            </a:r>
          </a:p>
          <a:p>
            <a:pPr lvl="2"/>
            <a:r>
              <a:rPr lang="en-US" dirty="0"/>
              <a:t>Main install F1</a:t>
            </a:r>
          </a:p>
          <a:p>
            <a:pPr lvl="2"/>
            <a:r>
              <a:rPr lang="en-US" dirty="0"/>
              <a:t>Shell on F2</a:t>
            </a:r>
          </a:p>
          <a:p>
            <a:pPr lvl="2"/>
            <a:r>
              <a:rPr lang="en-US" dirty="0"/>
              <a:t>Logs on F3-F5</a:t>
            </a:r>
          </a:p>
          <a:p>
            <a:pPr lvl="2"/>
            <a:r>
              <a:rPr lang="en-US" dirty="0"/>
              <a:t>GUI on F6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/>
        </p:blipFill>
        <p:spPr>
          <a:xfrm>
            <a:off x="5443792" y="1845734"/>
            <a:ext cx="5875518" cy="44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042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147.64.243.115:/data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 update; reboot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685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Select desired language and press Continue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0" t="7032"/>
          <a:stretch/>
        </p:blipFill>
        <p:spPr>
          <a:xfrm>
            <a:off x="5775508" y="2104845"/>
            <a:ext cx="5380171" cy="40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1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Start by changing our desired software install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948" y="1845734"/>
            <a:ext cx="5777732" cy="43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25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Typically I will use Minimal Install, Infrastructure Server, or a custom install</a:t>
            </a:r>
          </a:p>
          <a:p>
            <a:r>
              <a:rPr lang="en-US" dirty="0"/>
              <a:t>Our VM’s are installed as a Minimal Install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/>
          <a:stretch/>
        </p:blipFill>
        <p:spPr>
          <a:xfrm>
            <a:off x="5694864" y="2035834"/>
            <a:ext cx="5460815" cy="40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Software selection and installation source is verified for changes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/>
          <a:stretch/>
        </p:blipFill>
        <p:spPr>
          <a:xfrm>
            <a:off x="5735777" y="2044460"/>
            <a:ext cx="5506167" cy="41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9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Select Installation Destination to configure the storage location where we will install our operating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8"/>
          <a:stretch/>
        </p:blipFill>
        <p:spPr>
          <a:xfrm>
            <a:off x="5753819" y="2156604"/>
            <a:ext cx="5401861" cy="40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28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Make sure we have a check on our desired Local Standard Disks</a:t>
            </a:r>
          </a:p>
          <a:p>
            <a:r>
              <a:rPr lang="en-US" dirty="0"/>
              <a:t>Choose the option to allow you to configure partitioning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1992432"/>
            <a:ext cx="53911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3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If there are any existing installations, delete them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30" y="1939146"/>
            <a:ext cx="58102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3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If there are any existing installations, delete them</a:t>
            </a:r>
          </a:p>
          <a:p>
            <a:pPr lvl="1"/>
            <a:r>
              <a:rPr lang="en-US" dirty="0"/>
              <a:t>Select installation to delete</a:t>
            </a:r>
          </a:p>
          <a:p>
            <a:pPr lvl="1"/>
            <a:r>
              <a:rPr lang="en-US" dirty="0"/>
              <a:t>Click minus button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302" y="1970686"/>
            <a:ext cx="5524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4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If there are any existing installations, delete them</a:t>
            </a:r>
          </a:p>
          <a:p>
            <a:pPr lvl="1"/>
            <a:r>
              <a:rPr lang="en-US" dirty="0"/>
              <a:t>Select installation to delete</a:t>
            </a:r>
          </a:p>
          <a:p>
            <a:pPr lvl="1"/>
            <a:r>
              <a:rPr lang="en-US" dirty="0"/>
              <a:t>Click minus button</a:t>
            </a:r>
          </a:p>
          <a:p>
            <a:pPr lvl="1"/>
            <a:r>
              <a:rPr lang="en-US" dirty="0"/>
              <a:t>Check the box to delete all other file systems that may be part of that installation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/>
          <a:stretch/>
        </p:blipFill>
        <p:spPr>
          <a:xfrm>
            <a:off x="5705602" y="2044460"/>
            <a:ext cx="5450078" cy="40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59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Create new install partitions automatically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>
          <a:xfrm>
            <a:off x="5617954" y="2035834"/>
            <a:ext cx="5537725" cy="41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B59D80-2F26-D95C-7C1F-0D582586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67FEA-BC69-6EB2-39C4-D9D8CD58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A – 10 Points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through the popular Linux distributions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DistroWatch.com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Choose three Linux distributions, and describe how they are different from other distro’s.  What makes each one unique?  Why would I use it?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Hat Enterprise Linux/Fedora/CentOS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Ubuntu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 Linux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1D71A-CADA-C4CA-2334-603FCCD4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CentOS Linuxの開発中止を機にエンタープライズ基盤を再検討する | 日経クロステック Active">
            <a:extLst>
              <a:ext uri="{FF2B5EF4-FFF2-40B4-BE49-F238E27FC236}">
                <a16:creationId xmlns:a16="http://schemas.microsoft.com/office/drawing/2014/main" id="{7CB1C1CD-9217-AF23-2604-B74012E89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1" r="17650" b="6566"/>
          <a:stretch/>
        </p:blipFill>
        <p:spPr bwMode="auto">
          <a:xfrm>
            <a:off x="4937413" y="4812030"/>
            <a:ext cx="6275070" cy="1165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287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Remove /home filesystem</a:t>
            </a:r>
          </a:p>
          <a:p>
            <a:pPr lvl="1"/>
            <a:r>
              <a:rPr lang="en-US" dirty="0"/>
              <a:t>Click on /home, then click on minus 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/>
          <a:stretch/>
        </p:blipFill>
        <p:spPr>
          <a:xfrm>
            <a:off x="5650302" y="2027208"/>
            <a:ext cx="5505378" cy="41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7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Change / (root partition) size to 50 </a:t>
            </a:r>
            <a:r>
              <a:rPr lang="en-US" dirty="0" err="1"/>
              <a:t>GiB</a:t>
            </a:r>
            <a:endParaRPr lang="en-US" dirty="0"/>
          </a:p>
          <a:p>
            <a:r>
              <a:rPr lang="en-US" dirty="0"/>
              <a:t>Ensure you have at least 5GB of available space</a:t>
            </a:r>
          </a:p>
          <a:p>
            <a:pPr lvl="1"/>
            <a:r>
              <a:rPr lang="en-US" dirty="0"/>
              <a:t>Lower left corner</a:t>
            </a:r>
          </a:p>
          <a:p>
            <a:r>
              <a:rPr lang="en-US" dirty="0"/>
              <a:t>Click Done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/>
          <a:stretch/>
        </p:blipFill>
        <p:spPr>
          <a:xfrm>
            <a:off x="5693114" y="2035834"/>
            <a:ext cx="5462566" cy="40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47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Up until now, no changes have been written to disk.  This screen gives us one last chance to cancel our changes.</a:t>
            </a:r>
          </a:p>
          <a:p>
            <a:r>
              <a:rPr lang="en-US" dirty="0"/>
              <a:t>Press cancel to return to the previous screen and validate your settings</a:t>
            </a:r>
          </a:p>
          <a:p>
            <a:r>
              <a:rPr lang="en-US" dirty="0"/>
              <a:t>Accept changes when satisfied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/>
          <a:stretch/>
        </p:blipFill>
        <p:spPr>
          <a:xfrm>
            <a:off x="5650302" y="2096219"/>
            <a:ext cx="5505378" cy="41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58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Set hostname and network</a:t>
            </a:r>
          </a:p>
          <a:p>
            <a:pPr lvl="1"/>
            <a:r>
              <a:rPr lang="en-US" dirty="0"/>
              <a:t>Can be changed later</a:t>
            </a:r>
          </a:p>
          <a:p>
            <a:pPr lvl="1"/>
            <a:r>
              <a:rPr lang="en-US" dirty="0"/>
              <a:t>Makes things easier now</a:t>
            </a:r>
          </a:p>
          <a:p>
            <a:pPr lvl="1"/>
            <a:r>
              <a:rPr lang="en-US" dirty="0"/>
              <a:t>Use short hostname</a:t>
            </a:r>
          </a:p>
          <a:p>
            <a:pPr lvl="1"/>
            <a:r>
              <a:rPr lang="en-US" dirty="0"/>
              <a:t>Turn networking 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66" y="4053735"/>
            <a:ext cx="2842072" cy="2124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45" y="1943100"/>
            <a:ext cx="5657308" cy="4234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6280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Begin Install!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035"/>
          <a:stretch/>
        </p:blipFill>
        <p:spPr>
          <a:xfrm>
            <a:off x="5722160" y="2044460"/>
            <a:ext cx="5433520" cy="40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39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Installation Starts</a:t>
            </a:r>
          </a:p>
          <a:p>
            <a:r>
              <a:rPr lang="en-US" dirty="0"/>
              <a:t>Action items to complete</a:t>
            </a:r>
          </a:p>
          <a:p>
            <a:pPr lvl="1"/>
            <a:r>
              <a:rPr lang="en-US" dirty="0"/>
              <a:t>Set local root (</a:t>
            </a:r>
            <a:r>
              <a:rPr lang="en-US" dirty="0" err="1"/>
              <a:t>superuser</a:t>
            </a:r>
            <a:r>
              <a:rPr lang="en-US" dirty="0"/>
              <a:t>/administrator) password</a:t>
            </a:r>
          </a:p>
          <a:p>
            <a:pPr lvl="1"/>
            <a:r>
              <a:rPr lang="en-US" dirty="0"/>
              <a:t>Create a local account (optional)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039"/>
          <a:stretch/>
        </p:blipFill>
        <p:spPr>
          <a:xfrm>
            <a:off x="5725510" y="2044460"/>
            <a:ext cx="5430170" cy="40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85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Set a root password</a:t>
            </a:r>
          </a:p>
          <a:p>
            <a:r>
              <a:rPr lang="en-US" dirty="0"/>
              <a:t>Notice any messages displayed in the yellow bar at the bottom of the screen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383"/>
          <a:stretch/>
        </p:blipFill>
        <p:spPr>
          <a:xfrm>
            <a:off x="5820522" y="2018581"/>
            <a:ext cx="5483855" cy="41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5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Create a local user</a:t>
            </a:r>
          </a:p>
          <a:p>
            <a:r>
              <a:rPr lang="en-US" dirty="0"/>
              <a:t>Use your full first and last name</a:t>
            </a:r>
          </a:p>
          <a:p>
            <a:r>
              <a:rPr lang="en-US" dirty="0"/>
              <a:t>User name should be in the format of first letter of first name, followed by last name</a:t>
            </a:r>
          </a:p>
          <a:p>
            <a:r>
              <a:rPr lang="en-US" dirty="0"/>
              <a:t>Do not make this user an administrator</a:t>
            </a:r>
          </a:p>
          <a:p>
            <a:r>
              <a:rPr lang="en-US" dirty="0"/>
              <a:t>Notice any relevant messages in the yellow bar at the bottom of the screen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956"/>
          <a:stretch/>
        </p:blipFill>
        <p:spPr>
          <a:xfrm>
            <a:off x="5661088" y="2044460"/>
            <a:ext cx="5494592" cy="4107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57874">
            <a:off x="961860" y="4729459"/>
            <a:ext cx="42864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Our VM’s are already configured</a:t>
            </a:r>
          </a:p>
        </p:txBody>
      </p:sp>
    </p:spTree>
    <p:extLst>
      <p:ext uri="{BB962C8B-B14F-4D97-AF65-F5344CB8AC3E}">
        <p14:creationId xmlns:p14="http://schemas.microsoft.com/office/powerpoint/2010/main" val="10845510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Wait for installation to finish…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659"/>
          <a:stretch/>
        </p:blipFill>
        <p:spPr>
          <a:xfrm>
            <a:off x="5828189" y="2130724"/>
            <a:ext cx="5327491" cy="39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21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Linux…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6940"/>
          </a:xfrm>
        </p:spPr>
        <p:txBody>
          <a:bodyPr>
            <a:normAutofit/>
          </a:bodyPr>
          <a:lstStyle/>
          <a:p>
            <a:r>
              <a:rPr lang="en-US" dirty="0"/>
              <a:t>Hardware Compatibility List (HCL)</a:t>
            </a:r>
          </a:p>
          <a:p>
            <a:pPr lvl="1"/>
            <a:r>
              <a:rPr lang="en-US" dirty="0"/>
              <a:t>Specifies what hardware will work (what has been tested and verified)</a:t>
            </a:r>
          </a:p>
          <a:p>
            <a:pPr lvl="1"/>
            <a:r>
              <a:rPr lang="en-US" dirty="0"/>
              <a:t>Typically avoid cutting edge hardware in the data center</a:t>
            </a:r>
          </a:p>
          <a:p>
            <a:r>
              <a:rPr lang="en-US" dirty="0"/>
              <a:t>Server Characteristics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Only install what is necessary</a:t>
            </a:r>
          </a:p>
          <a:p>
            <a:pPr lvl="1"/>
            <a:r>
              <a:rPr lang="en-US" dirty="0"/>
              <a:t>Limited number of startup services</a:t>
            </a:r>
          </a:p>
          <a:p>
            <a:pPr lvl="1"/>
            <a:r>
              <a:rPr lang="en-US" dirty="0"/>
              <a:t>Limited number of installed applications</a:t>
            </a:r>
          </a:p>
          <a:p>
            <a:pPr lvl="2"/>
            <a:r>
              <a:rPr lang="en-US" dirty="0"/>
              <a:t>No GUI?!</a:t>
            </a:r>
          </a:p>
          <a:p>
            <a:pPr lvl="1"/>
            <a:r>
              <a:rPr lang="en-US" dirty="0"/>
              <a:t>Software optimizations</a:t>
            </a:r>
          </a:p>
          <a:p>
            <a:pPr lvl="2"/>
            <a:r>
              <a:rPr lang="en-US" dirty="0"/>
              <a:t>Kernel</a:t>
            </a:r>
          </a:p>
        </p:txBody>
      </p:sp>
      <p:pic>
        <p:nvPicPr>
          <p:cNvPr id="1026" name="Picture 2" descr="http://kryptostech.com/wp-content/uploads/2016/10/solutions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87" y="4099204"/>
            <a:ext cx="2593875" cy="22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0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B59D80-2F26-D95C-7C1F-0D582586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67FEA-BC69-6EB2-39C4-D9D8CD58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2228"/>
          </a:xfrm>
        </p:spPr>
        <p:txBody>
          <a:bodyPr>
            <a:normAutofit/>
          </a:bodyPr>
          <a:lstStyle/>
          <a:p>
            <a:pPr marL="1371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B – 10 Points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together a list of network hardware you think you would need to create a small business network.  You will need to connect up to 16 wired desktop PC’s, 8 wired servers, 4 other wired devices, a wireless access point, and a Network Accessible Storage device.  You will also need Internet access; describe the type of internet connectivity and the hardware involved.  All that is required is a simple list of hardware devices.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16+ port network switch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for desktops, Wi-Fi, and other wired devices (managed switches)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10+ port switches for servers and NAS (redundancy)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router to connect to the internet/WAN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Cable (cat5e/cat6)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Cable modem, DSL modem, Fiber Optic Network Terminal (ONT) (depends on WAN connection)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router/firewall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1D71A-CADA-C4CA-2334-603FCCD4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132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Linux…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6940"/>
          </a:xfrm>
        </p:spPr>
        <p:txBody>
          <a:bodyPr>
            <a:normAutofit/>
          </a:bodyPr>
          <a:lstStyle/>
          <a:p>
            <a:r>
              <a:rPr lang="en-US" dirty="0"/>
              <a:t>Installation Methods</a:t>
            </a:r>
          </a:p>
          <a:p>
            <a:pPr lvl="1"/>
            <a:r>
              <a:rPr lang="en-US" dirty="0"/>
              <a:t>Network</a:t>
            </a:r>
          </a:p>
          <a:p>
            <a:pPr lvl="2"/>
            <a:r>
              <a:rPr lang="en-US" dirty="0"/>
              <a:t>HTTP, FTP, HTTPS, NFS, SMB, PXE</a:t>
            </a:r>
          </a:p>
          <a:p>
            <a:pPr lvl="1"/>
            <a:r>
              <a:rPr lang="en-US" dirty="0"/>
              <a:t>CD/DVD</a:t>
            </a:r>
          </a:p>
          <a:p>
            <a:pPr lvl="2"/>
            <a:r>
              <a:rPr lang="en-US" dirty="0"/>
              <a:t>Disc, ISO</a:t>
            </a:r>
          </a:p>
          <a:p>
            <a:r>
              <a:rPr lang="en-US" dirty="0"/>
              <a:t>Scripted</a:t>
            </a:r>
          </a:p>
          <a:p>
            <a:pPr lvl="1"/>
            <a:r>
              <a:rPr lang="en-US" dirty="0"/>
              <a:t>Combination of an installation method and</a:t>
            </a:r>
            <a:br>
              <a:rPr lang="en-US" dirty="0"/>
            </a:br>
            <a:r>
              <a:rPr lang="en-US" dirty="0"/>
              <a:t>custom installation commands</a:t>
            </a:r>
          </a:p>
          <a:p>
            <a:pPr lvl="2"/>
            <a:r>
              <a:rPr lang="en-US" dirty="0"/>
              <a:t>Customize an installation for your environment!</a:t>
            </a:r>
          </a:p>
          <a:p>
            <a:pPr lvl="2"/>
            <a:r>
              <a:rPr lang="en-US" dirty="0"/>
              <a:t>Easily repeatable!</a:t>
            </a:r>
          </a:p>
          <a:p>
            <a:endParaRPr lang="en-US" dirty="0"/>
          </a:p>
        </p:txBody>
      </p:sp>
      <p:pic>
        <p:nvPicPr>
          <p:cNvPr id="1026" name="Picture 2" descr="http://kryptostech.com/wp-content/uploads/2016/10/solutions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87" y="4099204"/>
            <a:ext cx="2593875" cy="22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695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– Physical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>
            <a:normAutofit/>
          </a:bodyPr>
          <a:lstStyle/>
          <a:p>
            <a:r>
              <a:rPr lang="en-US" dirty="0"/>
              <a:t>Reboot to finish installation</a:t>
            </a:r>
          </a:p>
          <a:p>
            <a:r>
              <a:rPr lang="en-US" dirty="0"/>
              <a:t>Commands scroll on screen</a:t>
            </a:r>
          </a:p>
          <a:p>
            <a:r>
              <a:rPr lang="en-US" dirty="0"/>
              <a:t>Disc will eject and machine will reboot</a:t>
            </a:r>
          </a:p>
          <a:p>
            <a:pPr lvl="1"/>
            <a:r>
              <a:rPr lang="en-US" dirty="0"/>
              <a:t>Allow extra time for first boot</a:t>
            </a:r>
          </a:p>
          <a:p>
            <a:pPr lvl="1"/>
            <a:r>
              <a:rPr lang="en-US" dirty="0"/>
              <a:t>If prompted to accept a license agreement, press 1, 2, c, c to accept the license and continue booting</a:t>
            </a:r>
          </a:p>
          <a:p>
            <a:r>
              <a:rPr lang="en-US" dirty="0"/>
              <a:t>Log in, complete Gnome initial setup</a:t>
            </a:r>
          </a:p>
          <a:p>
            <a:pPr lvl="1"/>
            <a:r>
              <a:rPr lang="en-US" dirty="0"/>
              <a:t>English, next</a:t>
            </a:r>
          </a:p>
          <a:p>
            <a:pPr lvl="1"/>
            <a:r>
              <a:rPr lang="en-US" dirty="0"/>
              <a:t>English (US), next</a:t>
            </a:r>
          </a:p>
          <a:p>
            <a:pPr lvl="1"/>
            <a:r>
              <a:rPr lang="en-US" dirty="0"/>
              <a:t>Start Using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849"/>
          <a:stretch/>
        </p:blipFill>
        <p:spPr>
          <a:xfrm>
            <a:off x="5639284" y="2087592"/>
            <a:ext cx="5516396" cy="41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3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–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>
            <a:normAutofit/>
          </a:bodyPr>
          <a:lstStyle/>
          <a:p>
            <a:r>
              <a:rPr lang="en-US" dirty="0"/>
              <a:t>Reboot to finish installation</a:t>
            </a:r>
          </a:p>
          <a:p>
            <a:r>
              <a:rPr lang="en-US" dirty="0"/>
              <a:t>Commands scroll on screen</a:t>
            </a:r>
          </a:p>
          <a:p>
            <a:r>
              <a:rPr lang="en-US" dirty="0"/>
              <a:t>ISO tries to boot again</a:t>
            </a:r>
          </a:p>
          <a:p>
            <a:pPr lvl="1"/>
            <a:r>
              <a:rPr lang="en-US" dirty="0"/>
              <a:t>We could select boot from local disk…</a:t>
            </a:r>
          </a:p>
          <a:p>
            <a:pPr lvl="1"/>
            <a:r>
              <a:rPr lang="en-US" dirty="0"/>
              <a:t>Power off VM</a:t>
            </a:r>
          </a:p>
          <a:p>
            <a:pPr lvl="1"/>
            <a:r>
              <a:rPr lang="en-US" dirty="0"/>
              <a:t>Change boot order</a:t>
            </a:r>
          </a:p>
          <a:p>
            <a:pPr lvl="1"/>
            <a:r>
              <a:rPr lang="en-US" dirty="0"/>
              <a:t>Reboot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849"/>
          <a:stretch/>
        </p:blipFill>
        <p:spPr>
          <a:xfrm>
            <a:off x="5639284" y="2087592"/>
            <a:ext cx="5516396" cy="41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80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Boot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3022" cy="4023360"/>
          </a:xfrm>
        </p:spPr>
        <p:txBody>
          <a:bodyPr/>
          <a:lstStyle/>
          <a:p>
            <a:r>
              <a:rPr lang="en-US" dirty="0"/>
              <a:t>OS Boot Options</a:t>
            </a:r>
          </a:p>
          <a:p>
            <a:pPr lvl="1"/>
            <a:r>
              <a:rPr lang="en-US" dirty="0"/>
              <a:t>Press E to edit advanced</a:t>
            </a:r>
            <a:br>
              <a:rPr lang="en-US" dirty="0"/>
            </a:br>
            <a:r>
              <a:rPr lang="en-US" dirty="0"/>
              <a:t>options</a:t>
            </a:r>
          </a:p>
          <a:p>
            <a:r>
              <a:rPr lang="en-US" dirty="0"/>
              <a:t>Press enter to boot now</a:t>
            </a:r>
          </a:p>
          <a:p>
            <a:pPr lvl="1"/>
            <a:r>
              <a:rPr lang="en-US" dirty="0"/>
              <a:t>Or wait 5 seconds to</a:t>
            </a:r>
            <a:br>
              <a:rPr lang="en-US" dirty="0"/>
            </a:br>
            <a:r>
              <a:rPr lang="en-US" dirty="0"/>
              <a:t>automatically boot</a:t>
            </a:r>
          </a:p>
          <a:p>
            <a:r>
              <a:rPr lang="en-US" dirty="0"/>
              <a:t>Each new kernel install will add</a:t>
            </a:r>
            <a:br>
              <a:rPr lang="en-US" dirty="0"/>
            </a:br>
            <a:r>
              <a:rPr lang="en-US" dirty="0"/>
              <a:t>an additional boot line</a:t>
            </a:r>
          </a:p>
          <a:p>
            <a:r>
              <a:rPr lang="en-US" dirty="0"/>
              <a:t>Press &lt;esc&gt; during boot</a:t>
            </a:r>
            <a:br>
              <a:rPr lang="en-US" dirty="0"/>
            </a:br>
            <a:r>
              <a:rPr lang="en-US" dirty="0"/>
              <a:t>to show boot messages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7" y="2224618"/>
            <a:ext cx="67722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37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– Wi-Fi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Wi-Fi drivers</a:t>
            </a:r>
          </a:p>
          <a:p>
            <a:pPr lvl="1"/>
            <a:r>
              <a:rPr lang="en-US" dirty="0"/>
              <a:t>Insert DVD, select </a:t>
            </a:r>
            <a:r>
              <a:rPr lang="en-US" u="sng" dirty="0"/>
              <a:t>Open with Files </a:t>
            </a:r>
            <a:r>
              <a:rPr lang="en-US" dirty="0"/>
              <a:t>when prompted</a:t>
            </a:r>
          </a:p>
          <a:p>
            <a:pPr lvl="1"/>
            <a:r>
              <a:rPr lang="en-US" dirty="0"/>
              <a:t>Open </a:t>
            </a:r>
            <a:r>
              <a:rPr lang="en-US" u="sng" dirty="0"/>
              <a:t>Packages</a:t>
            </a:r>
            <a:r>
              <a:rPr lang="en-US" dirty="0"/>
              <a:t> Folder</a:t>
            </a:r>
          </a:p>
          <a:p>
            <a:pPr lvl="1"/>
            <a:r>
              <a:rPr lang="en-US" dirty="0"/>
              <a:t>Search for </a:t>
            </a:r>
            <a:r>
              <a:rPr lang="en-US" u="sng" dirty="0" err="1"/>
              <a:t>NetworkManager-wifi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Right click package file, observe available options. Select </a:t>
            </a:r>
            <a:r>
              <a:rPr lang="en-US" u="sng" dirty="0"/>
              <a:t>Open with Software Install</a:t>
            </a:r>
          </a:p>
          <a:p>
            <a:pPr lvl="1"/>
            <a:r>
              <a:rPr lang="en-US" dirty="0"/>
              <a:t>Click Install, enter administrator (root) password when prompted</a:t>
            </a:r>
          </a:p>
          <a:p>
            <a:pPr lvl="1"/>
            <a:r>
              <a:rPr lang="en-US" dirty="0"/>
              <a:t>Eject DVD and reboot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Config</a:t>
            </a:r>
            <a:endParaRPr lang="en-US" dirty="0"/>
          </a:p>
          <a:p>
            <a:r>
              <a:rPr lang="en-US" dirty="0">
                <a:hlinkClick r:id="rId2"/>
              </a:rPr>
              <a:t>EUP Wi-Fi Connection Instructions</a:t>
            </a:r>
            <a:endParaRPr lang="en-US" dirty="0"/>
          </a:p>
          <a:p>
            <a:pPr lvl="1"/>
            <a:r>
              <a:rPr lang="en-US" dirty="0"/>
              <a:t>Wi-Fi Security: WPA &amp; WPA2 Enterprise</a:t>
            </a:r>
          </a:p>
          <a:p>
            <a:pPr lvl="1"/>
            <a:r>
              <a:rPr lang="en-US" dirty="0"/>
              <a:t>Authentication: Protected EAP</a:t>
            </a:r>
          </a:p>
          <a:p>
            <a:pPr lvl="1"/>
            <a:r>
              <a:rPr lang="en-US" dirty="0"/>
              <a:t>No CA Certificate required</a:t>
            </a:r>
          </a:p>
          <a:p>
            <a:pPr lvl="1"/>
            <a:r>
              <a:rPr lang="en-US" dirty="0"/>
              <a:t>Inner Authentication: MSCHAPv2</a:t>
            </a:r>
          </a:p>
          <a:p>
            <a:pPr lvl="1"/>
            <a:r>
              <a:rPr lang="en-US" dirty="0"/>
              <a:t>Username: (</a:t>
            </a:r>
            <a:r>
              <a:rPr lang="en-US" dirty="0" err="1"/>
              <a:t>EU_Username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Password: (</a:t>
            </a:r>
            <a:r>
              <a:rPr lang="en-US" dirty="0" err="1"/>
              <a:t>EU_Password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 rot="194266">
            <a:off x="6719755" y="5271173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Laptops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AE69F-FF41-43CF-9F41-9BAF3D474ECE}"/>
              </a:ext>
            </a:extLst>
          </p:cNvPr>
          <p:cNvSpPr/>
          <p:nvPr/>
        </p:nvSpPr>
        <p:spPr>
          <a:xfrm rot="21155443">
            <a:off x="8672201" y="4191517"/>
            <a:ext cx="3464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old,</a:t>
            </a:r>
            <a:b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5675351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– Alternate Wi-Fi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387798"/>
          </a:xfrm>
        </p:spPr>
        <p:txBody>
          <a:bodyPr>
            <a:normAutofit/>
          </a:bodyPr>
          <a:lstStyle/>
          <a:p>
            <a:r>
              <a:rPr lang="en-US" dirty="0"/>
              <a:t>Alternate Wi-Fi drivers installation</a:t>
            </a:r>
          </a:p>
          <a:p>
            <a:pPr lvl="1"/>
            <a:r>
              <a:rPr lang="en-US" dirty="0"/>
              <a:t>Insert DVD, select </a:t>
            </a:r>
            <a:r>
              <a:rPr lang="en-US" u="sng" dirty="0"/>
              <a:t>Open with Files </a:t>
            </a:r>
            <a:r>
              <a:rPr lang="en-US" dirty="0"/>
              <a:t>when prompted</a:t>
            </a:r>
          </a:p>
          <a:p>
            <a:pPr lvl="1"/>
            <a:r>
              <a:rPr lang="en-US" dirty="0"/>
              <a:t>Open </a:t>
            </a:r>
            <a:r>
              <a:rPr lang="en-US" u="sng" dirty="0"/>
              <a:t>Packages</a:t>
            </a:r>
            <a:r>
              <a:rPr lang="en-US" dirty="0"/>
              <a:t> Folder</a:t>
            </a:r>
          </a:p>
          <a:p>
            <a:pPr lvl="1"/>
            <a:r>
              <a:rPr lang="en-US" dirty="0"/>
              <a:t>Search for </a:t>
            </a:r>
            <a:r>
              <a:rPr lang="en-US" u="sng" dirty="0" err="1"/>
              <a:t>NetworkManager-wifi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Copy the package to your desktop</a:t>
            </a:r>
            <a:endParaRPr lang="en-US" u="sng" dirty="0"/>
          </a:p>
          <a:p>
            <a:pPr lvl="1"/>
            <a:r>
              <a:rPr lang="en-US" dirty="0"/>
              <a:t>Right click on the desktop, and select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open in terminal</a:t>
            </a:r>
          </a:p>
          <a:p>
            <a:pPr lvl="1"/>
            <a:r>
              <a:rPr lang="en-US" dirty="0"/>
              <a:t>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command to become root</a:t>
            </a:r>
          </a:p>
          <a:p>
            <a:pPr lvl="1"/>
            <a:r>
              <a:rPr lang="en-US" dirty="0"/>
              <a:t>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/>
              <a:t> command to list the contents of the directory</a:t>
            </a:r>
          </a:p>
          <a:p>
            <a:pPr lvl="1"/>
            <a:r>
              <a:rPr lang="en-US" dirty="0"/>
              <a:t>Install the package with the following command:</a:t>
            </a:r>
          </a:p>
          <a:p>
            <a:pPr lvl="2"/>
            <a:r>
              <a:rPr lang="en-US" sz="1600" dirty="0"/>
              <a:t>rpm -</a:t>
            </a:r>
            <a:r>
              <a:rPr lang="en-US" sz="1600" dirty="0" err="1"/>
              <a:t>Uvh</a:t>
            </a:r>
            <a:r>
              <a:rPr lang="en-US" sz="1600" dirty="0"/>
              <a:t> </a:t>
            </a:r>
            <a:r>
              <a:rPr lang="en-US" sz="1600" dirty="0" err="1"/>
              <a:t>NetworkManager-wifi</a:t>
            </a:r>
            <a:r>
              <a:rPr lang="en-US" sz="1600" dirty="0"/>
              <a:t>*.rpm</a:t>
            </a:r>
          </a:p>
          <a:p>
            <a:pPr lvl="2"/>
            <a:r>
              <a:rPr lang="en-US" sz="1600" dirty="0"/>
              <a:t>Note the command above is case sensitive!!!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Config</a:t>
            </a:r>
            <a:endParaRPr lang="en-US" dirty="0"/>
          </a:p>
          <a:p>
            <a:r>
              <a:rPr lang="en-US" dirty="0">
                <a:hlinkClick r:id="rId2"/>
              </a:rPr>
              <a:t>EUP Wi-Fi Connection Instructions</a:t>
            </a:r>
            <a:endParaRPr lang="en-US" dirty="0"/>
          </a:p>
          <a:p>
            <a:pPr lvl="1"/>
            <a:r>
              <a:rPr lang="en-US" dirty="0"/>
              <a:t>Wi-Fi Security: WPA &amp; WPA2 Enterprise</a:t>
            </a:r>
          </a:p>
          <a:p>
            <a:pPr lvl="1"/>
            <a:r>
              <a:rPr lang="en-US" dirty="0"/>
              <a:t>Authentication: Protected EAP</a:t>
            </a:r>
          </a:p>
          <a:p>
            <a:pPr lvl="1"/>
            <a:r>
              <a:rPr lang="en-US" dirty="0"/>
              <a:t>No CA Certificate required</a:t>
            </a:r>
          </a:p>
          <a:p>
            <a:pPr lvl="1"/>
            <a:r>
              <a:rPr lang="en-US" dirty="0"/>
              <a:t>Inner Authentication: MSCHAPv2</a:t>
            </a:r>
          </a:p>
          <a:p>
            <a:pPr lvl="1"/>
            <a:r>
              <a:rPr lang="en-US" dirty="0"/>
              <a:t>Username: (</a:t>
            </a:r>
            <a:r>
              <a:rPr lang="en-US" dirty="0" err="1"/>
              <a:t>EU_Username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Password: (</a:t>
            </a:r>
            <a:r>
              <a:rPr lang="en-US" dirty="0" err="1"/>
              <a:t>EU_Password</a:t>
            </a:r>
            <a:r>
              <a:rPr lang="en-US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40015-3753-4F6C-9325-3F890BCFF611}"/>
              </a:ext>
            </a:extLst>
          </p:cNvPr>
          <p:cNvSpPr/>
          <p:nvPr/>
        </p:nvSpPr>
        <p:spPr>
          <a:xfrm rot="194266">
            <a:off x="6719755" y="5271173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Laptops Only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2F7E3-F964-4EBB-8A8D-13C5CFFF7A65}"/>
              </a:ext>
            </a:extLst>
          </p:cNvPr>
          <p:cNvSpPr/>
          <p:nvPr/>
        </p:nvSpPr>
        <p:spPr>
          <a:xfrm rot="21155443">
            <a:off x="8672201" y="4191517"/>
            <a:ext cx="3464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old,</a:t>
            </a:r>
            <a:b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0548752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975039" cy="1143000"/>
          </a:xfrm>
        </p:spPr>
        <p:txBody>
          <a:bodyPr>
            <a:normAutofit fontScale="92500"/>
          </a:bodyPr>
          <a:lstStyle/>
          <a:p>
            <a:r>
              <a:rPr lang="en-US" dirty="0"/>
              <a:t>Spring 2025 – Week 3-2 – January 30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Quick reviews, DNS Intro, Linux Basics, and Operating System Installs</a:t>
            </a:r>
          </a:p>
        </p:txBody>
      </p:sp>
    </p:spTree>
    <p:extLst>
      <p:ext uri="{BB962C8B-B14F-4D97-AF65-F5344CB8AC3E}">
        <p14:creationId xmlns:p14="http://schemas.microsoft.com/office/powerpoint/2010/main" val="5286226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01E3-0878-4448-8C92-609D9924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our VM’s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1CFE7-B57D-9EC6-005D-A1034CE4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8310"/>
          </a:xfrm>
        </p:spPr>
        <p:txBody>
          <a:bodyPr/>
          <a:lstStyle/>
          <a:p>
            <a:r>
              <a:rPr lang="en-US" dirty="0"/>
              <a:t>New method of connecting to CS Network</a:t>
            </a:r>
          </a:p>
          <a:p>
            <a:r>
              <a:rPr lang="en-US" dirty="0"/>
              <a:t>Connect to VPN</a:t>
            </a:r>
          </a:p>
          <a:p>
            <a:pPr lvl="1"/>
            <a:r>
              <a:rPr lang="en-US" dirty="0"/>
              <a:t>Windows Thick Client</a:t>
            </a:r>
          </a:p>
          <a:p>
            <a:pPr lvl="1"/>
            <a:r>
              <a:rPr lang="en-US" dirty="0"/>
              <a:t>Windows L2TP</a:t>
            </a:r>
          </a:p>
          <a:p>
            <a:pPr lvl="1"/>
            <a:r>
              <a:rPr lang="en-US" dirty="0"/>
              <a:t>MacOS L2TP</a:t>
            </a:r>
          </a:p>
          <a:p>
            <a:pPr lvl="1"/>
            <a:r>
              <a:rPr lang="en-US" dirty="0"/>
              <a:t>Chromebook/Linux L2TP?</a:t>
            </a:r>
          </a:p>
          <a:p>
            <a:pPr lvl="2"/>
            <a:r>
              <a:rPr lang="en-US" dirty="0"/>
              <a:t>Untested…</a:t>
            </a:r>
          </a:p>
          <a:p>
            <a:r>
              <a:rPr lang="en-US" dirty="0"/>
              <a:t>EUP-CS VPN</a:t>
            </a:r>
          </a:p>
          <a:p>
            <a:pPr lvl="1"/>
            <a:r>
              <a:rPr lang="en-US" dirty="0"/>
              <a:t>Remote host: 147.64.2.12 (</a:t>
            </a:r>
            <a:r>
              <a:rPr lang="en-US" dirty="0" err="1"/>
              <a:t>vpn.cs.edinboro.edu</a:t>
            </a:r>
            <a:r>
              <a:rPr lang="en-US" dirty="0"/>
              <a:t> or </a:t>
            </a:r>
            <a:r>
              <a:rPr lang="en-US" dirty="0" err="1"/>
              <a:t>vpn.ultrastuff.net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Pre-Shared Key: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Password: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12996-4E97-626F-A6D4-BE90E13D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77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0A481-163D-3BEB-FE51-45F9E82C219E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7" name="Picture 2" descr="VPN - fast proxy + secure - Apps on ...">
            <a:extLst>
              <a:ext uri="{FF2B5EF4-FFF2-40B4-BE49-F238E27FC236}">
                <a16:creationId xmlns:a16="http://schemas.microsoft.com/office/drawing/2014/main" id="{B2CB0BBB-9949-3FAA-3B9C-8F3CDECF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78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AFD4-A913-B168-A723-AC8079F8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12918" cy="1450757"/>
          </a:xfrm>
        </p:spPr>
        <p:txBody>
          <a:bodyPr/>
          <a:lstStyle/>
          <a:p>
            <a:r>
              <a:rPr lang="en-US" dirty="0"/>
              <a:t>Create a VPN Connection – Windows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485D-8CFA-B34A-16D6-DCE9A302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1437"/>
          </a:xfrm>
        </p:spPr>
        <p:txBody>
          <a:bodyPr/>
          <a:lstStyle/>
          <a:p>
            <a:r>
              <a:rPr lang="en-US" dirty="0"/>
              <a:t>Windows – </a:t>
            </a:r>
            <a:r>
              <a:rPr lang="en-US" dirty="0" err="1"/>
              <a:t>Sonicwall</a:t>
            </a:r>
            <a:r>
              <a:rPr lang="en-US" dirty="0"/>
              <a:t> VPN Client</a:t>
            </a:r>
          </a:p>
          <a:p>
            <a:pPr lvl="1"/>
            <a:r>
              <a:rPr lang="en-US" dirty="0"/>
              <a:t>Download and install the client</a:t>
            </a:r>
          </a:p>
          <a:p>
            <a:pPr lvl="2"/>
            <a:r>
              <a:rPr lang="en-US" dirty="0">
                <a:hlinkClick r:id="rId2"/>
              </a:rPr>
              <a:t>https://software.sonicwall.com/GlobalVPNClient/184-011921-00_REV_A_GVCSetup64.exe</a:t>
            </a:r>
            <a:endParaRPr lang="en-US" dirty="0"/>
          </a:p>
          <a:p>
            <a:pPr lvl="1"/>
            <a:r>
              <a:rPr lang="en-US" dirty="0"/>
              <a:t>Give the connection a name: EUP-CS VPN</a:t>
            </a:r>
          </a:p>
          <a:p>
            <a:pPr lvl="1"/>
            <a:r>
              <a:rPr lang="en-US" dirty="0"/>
              <a:t>Remote host: 147.64.2.12 (vpn.cs.edinboro.edu or </a:t>
            </a:r>
            <a:r>
              <a:rPr lang="en-US" dirty="0" err="1"/>
              <a:t>vpn.ultrastuff.net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Pre-Shared Key: &lt;credentials.txt&gt;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Enable the connection!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A263-17F8-6245-EC5F-919FB56A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78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BB414-A9F5-796E-A1BB-3F1676945F9F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5" name="Picture 2" descr="VPN - fast proxy + secure - Apps on ...">
            <a:extLst>
              <a:ext uri="{FF2B5EF4-FFF2-40B4-BE49-F238E27FC236}">
                <a16:creationId xmlns:a16="http://schemas.microsoft.com/office/drawing/2014/main" id="{BB0AF784-4F77-37A2-B83D-D147CAD5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880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8A3D-9457-9FB1-391B-FCBC5D72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07F6-F0A9-63E6-2CA8-9C458044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99032" cy="1450757"/>
          </a:xfrm>
        </p:spPr>
        <p:txBody>
          <a:bodyPr/>
          <a:lstStyle/>
          <a:p>
            <a:r>
              <a:rPr lang="en-US" dirty="0"/>
              <a:t>Create a VPN Connection – Windows L2TP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2018-EF03-9851-BEC6-94B889C6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7689"/>
          </a:xfrm>
        </p:spPr>
        <p:txBody>
          <a:bodyPr>
            <a:normAutofit/>
          </a:bodyPr>
          <a:lstStyle/>
          <a:p>
            <a:r>
              <a:rPr lang="en-US" dirty="0"/>
              <a:t>Windows – Layer 2 Tunneling Protocol (L2TP/IPsec)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Wingdings" panose="05000000000000000000" pitchFamily="2" charset="2"/>
              </a:rPr>
              <a:t> Settings  Network &amp; Internet  VPN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Add VPN</a:t>
            </a:r>
            <a:endParaRPr lang="en-US" dirty="0"/>
          </a:p>
          <a:p>
            <a:pPr lvl="1"/>
            <a:r>
              <a:rPr lang="en-US" dirty="0"/>
              <a:t>Give it a name: EUP-CS VPN</a:t>
            </a:r>
          </a:p>
          <a:p>
            <a:pPr lvl="1"/>
            <a:r>
              <a:rPr lang="en-US" dirty="0"/>
              <a:t>Server address: 147.64.2.12 (vpn.cs.edinboro.edu or </a:t>
            </a:r>
            <a:r>
              <a:rPr lang="en-US" dirty="0" err="1"/>
              <a:t>vpn.ultrastuff.net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VPN Type: L2TP/IPSec with pre-shared key</a:t>
            </a:r>
          </a:p>
          <a:p>
            <a:pPr lvl="1"/>
            <a:r>
              <a:rPr lang="en-US" dirty="0"/>
              <a:t>Pre-Shared Key: &lt;credentials.txt&gt;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Connect on the VPN network!</a:t>
            </a:r>
          </a:p>
          <a:p>
            <a:pPr lvl="1"/>
            <a:r>
              <a:rPr lang="en-US" dirty="0"/>
              <a:t>You may need to enable the option to tunnel all traffic through the VPN…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A5A4-181B-DB38-217D-7664E7F5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79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08B20-1895-EE64-D706-93D79FFA6056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6" name="Picture 2" descr="VPN - fast proxy + secure - Apps on ...">
            <a:extLst>
              <a:ext uri="{FF2B5EF4-FFF2-40B4-BE49-F238E27FC236}">
                <a16:creationId xmlns:a16="http://schemas.microsoft.com/office/drawing/2014/main" id="{CD132F00-F2AF-8E26-6F16-5C23090F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B59D80-2F26-D95C-7C1F-0D582586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67FEA-BC69-6EB2-39C4-D9D8CD58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439"/>
          </a:xfrm>
        </p:spPr>
        <p:txBody>
          <a:bodyPr>
            <a:normAutofit fontScale="85000" lnSpcReduction="10000"/>
          </a:bodyPr>
          <a:lstStyle/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C: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Define the Internet. - A worldwide network of networks.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Define the Web. - An open information space where documents and other web resources can be accessed via the Internet.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Is e-mail part of the Web or Internet? - Internet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What is a backbone? - A principal data route between large, strategically interconnected networks and core routers on the Internet.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What does TCP/IP stand for? - Transmission Control Protocol / Internet Protocol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What does HTTP stand for? - Hyper Text Transfer Protocol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What is HTTPS, why is it used, and how is it different from S-HTTP? - HTTPS is secure encrypted HTTP traffic, used for keeping communications private.  S-HTTP is another form of HTTP encryption, but only a portion of the data is encrypted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1D71A-CADA-C4CA-2334-603FCCD4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131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30FF6-45F5-FD50-9779-3680C4E1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4B65-F3F5-EE4A-F95A-365FCFDB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VPN Connection – MacOS L2TP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FCF-CA61-1285-FBD2-613A5984A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OS – Layer 2 Tunneling Protocol (L2TP/IPsec)</a:t>
            </a:r>
          </a:p>
          <a:p>
            <a:pPr lvl="1"/>
            <a:r>
              <a:rPr lang="en-US" dirty="0"/>
              <a:t>System Preferences </a:t>
            </a:r>
            <a:r>
              <a:rPr lang="en-US" dirty="0">
                <a:sym typeface="Wingdings" panose="05000000000000000000" pitchFamily="2" charset="2"/>
              </a:rPr>
              <a:t> Network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Three dots in lower right corner  Add VPN Config  L2TP over IPSec</a:t>
            </a:r>
            <a:endParaRPr lang="en-US" dirty="0"/>
          </a:p>
          <a:p>
            <a:pPr lvl="1"/>
            <a:r>
              <a:rPr lang="en-US" dirty="0"/>
              <a:t>Give it a name: EUP-CS VPN</a:t>
            </a:r>
          </a:p>
          <a:p>
            <a:pPr lvl="1"/>
            <a:r>
              <a:rPr lang="en-US" dirty="0"/>
              <a:t>Server address: 147.64.2.12 (vpn.cs.edinboro.edu or </a:t>
            </a:r>
            <a:r>
              <a:rPr lang="en-US" dirty="0" err="1"/>
              <a:t>vpn.ultrastuff.net</a:t>
            </a:r>
            <a:endParaRPr lang="en-US" dirty="0"/>
          </a:p>
          <a:p>
            <a:pPr lvl="1"/>
            <a:r>
              <a:rPr lang="en-US" dirty="0"/>
              <a:t>Pre-Shared Key: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Connect on the VPN network!</a:t>
            </a:r>
          </a:p>
          <a:p>
            <a:pPr lvl="1"/>
            <a:r>
              <a:rPr lang="en-US" dirty="0"/>
              <a:t>You may need to enable the option to tunnel all traffic through the VPN…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CADA5-0FC3-6A04-4E66-F7EA69D3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80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ACE84-C9EB-E357-2F45-1D63E2E2C986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pic>
        <p:nvPicPr>
          <p:cNvPr id="5" name="Picture 2" descr="VPN - fast proxy + secure - Apps on ...">
            <a:extLst>
              <a:ext uri="{FF2B5EF4-FFF2-40B4-BE49-F238E27FC236}">
                <a16:creationId xmlns:a16="http://schemas.microsoft.com/office/drawing/2014/main" id="{5ADB2D46-71A5-E238-ED35-8DDDF782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430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50207-8129-17C1-A8DA-849F0126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AB69-7444-4FBE-37DD-398D2EB1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0776" cy="1450757"/>
          </a:xfrm>
        </p:spPr>
        <p:txBody>
          <a:bodyPr/>
          <a:lstStyle/>
          <a:p>
            <a:r>
              <a:rPr lang="en-US" dirty="0"/>
              <a:t>Create a VPN Connection – </a:t>
            </a:r>
            <a:r>
              <a:rPr lang="en-US" sz="3200" dirty="0"/>
              <a:t>Chromebook L2TP/IPsec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EB7A-0D12-F419-CE4F-BB3483FB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r>
              <a:rPr lang="en-US" dirty="0"/>
              <a:t>Chromebook – Layer 2 Tunneling Protocol (L2TP/IPsec)</a:t>
            </a:r>
          </a:p>
          <a:p>
            <a:pPr lvl="1"/>
            <a:r>
              <a:rPr lang="en-US" dirty="0"/>
              <a:t>Settings</a:t>
            </a:r>
            <a:r>
              <a:rPr lang="en-US" dirty="0">
                <a:sym typeface="Wingdings" panose="05000000000000000000" pitchFamily="2" charset="2"/>
              </a:rPr>
              <a:t> Network</a:t>
            </a:r>
          </a:p>
          <a:p>
            <a:pPr lvl="1"/>
            <a:r>
              <a:rPr lang="en-US" dirty="0"/>
              <a:t>Add built-in VPN </a:t>
            </a:r>
            <a:r>
              <a:rPr lang="en-US" dirty="0">
                <a:sym typeface="Wingdings" panose="05000000000000000000" pitchFamily="2" charset="2"/>
              </a:rPr>
              <a:t> Add connection</a:t>
            </a:r>
          </a:p>
          <a:p>
            <a:pPr lvl="1"/>
            <a:r>
              <a:rPr lang="en-US" dirty="0"/>
              <a:t>Give it a name: EUP-CS VPN</a:t>
            </a:r>
          </a:p>
          <a:p>
            <a:pPr lvl="1"/>
            <a:r>
              <a:rPr lang="en-US" dirty="0"/>
              <a:t>Authentication type: Pre-shared key</a:t>
            </a:r>
          </a:p>
          <a:p>
            <a:pPr lvl="1"/>
            <a:r>
              <a:rPr lang="en-US" dirty="0"/>
              <a:t>Server hostname: 147.64.2.12 (vpn.cs.edinboro.edu or vpn.ultrastuff.net)</a:t>
            </a:r>
          </a:p>
          <a:p>
            <a:pPr lvl="1"/>
            <a:r>
              <a:rPr lang="en-US" dirty="0"/>
              <a:t>Pre-Shared Key: &lt;</a:t>
            </a:r>
            <a:r>
              <a:rPr lang="en-US" dirty="0" err="1"/>
              <a:t>credentials.txt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Username and password for students</a:t>
            </a:r>
          </a:p>
          <a:p>
            <a:pPr lvl="2"/>
            <a:r>
              <a:rPr lang="en-US" dirty="0"/>
              <a:t>Username: &lt;credentials.txt&gt;</a:t>
            </a:r>
          </a:p>
          <a:p>
            <a:pPr lvl="2"/>
            <a:r>
              <a:rPr lang="en-US" dirty="0"/>
              <a:t>Password: &lt;credentials.txt&gt;</a:t>
            </a:r>
          </a:p>
          <a:p>
            <a:pPr lvl="1"/>
            <a:r>
              <a:rPr lang="en-US" dirty="0"/>
              <a:t>Connect on the VPN network!</a:t>
            </a:r>
          </a:p>
          <a:p>
            <a:pPr lvl="1"/>
            <a:r>
              <a:rPr lang="en-US" dirty="0"/>
              <a:t>You may need to enable the option to tunnel all traffic through the VPN…</a:t>
            </a:r>
          </a:p>
          <a:p>
            <a:pPr lvl="1"/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https://support.google.com/chromebook/answer/1282338?hl=en#zippy=%2Cltpipsec-vpn-support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C1139-07FD-7BA6-CC4C-95DE2B0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81</a:t>
            </a:fld>
            <a:endParaRPr lang="en-US" dirty="0"/>
          </a:p>
        </p:txBody>
      </p:sp>
      <p:pic>
        <p:nvPicPr>
          <p:cNvPr id="6" name="Picture 2" descr="VPN - fast proxy + secure - Apps on ...">
            <a:extLst>
              <a:ext uri="{FF2B5EF4-FFF2-40B4-BE49-F238E27FC236}">
                <a16:creationId xmlns:a16="http://schemas.microsoft.com/office/drawing/2014/main" id="{AFC78D7B-E808-56E2-6FD9-AC499BA9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23E2A7-5CDB-6785-EFC4-24E7FCA45241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</p:spTree>
    <p:extLst>
      <p:ext uri="{BB962C8B-B14F-4D97-AF65-F5344CB8AC3E}">
        <p14:creationId xmlns:p14="http://schemas.microsoft.com/office/powerpoint/2010/main" val="11186141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C328-9351-AA5D-099D-9398DE1B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AE84-352A-6E7F-143C-2A8EFE7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0776" cy="1450757"/>
          </a:xfrm>
        </p:spPr>
        <p:txBody>
          <a:bodyPr/>
          <a:lstStyle/>
          <a:p>
            <a:r>
              <a:rPr lang="en-US" dirty="0"/>
              <a:t>Connect to CS VPN with a SSH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0BAD-2B0D-A340-4EF1-3518E18C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r>
              <a:rPr lang="en-US" dirty="0"/>
              <a:t>Open a command prompt terminal</a:t>
            </a:r>
          </a:p>
          <a:p>
            <a:pPr lvl="2"/>
            <a:r>
              <a:rPr lang="en-US" dirty="0"/>
              <a:t>In Windows, a </a:t>
            </a:r>
            <a:r>
              <a:rPr lang="en-US" dirty="0" err="1"/>
              <a:t>cmd</a:t>
            </a:r>
            <a:r>
              <a:rPr lang="en-US" dirty="0"/>
              <a:t> shell or </a:t>
            </a:r>
            <a:r>
              <a:rPr lang="en-US" dirty="0" err="1"/>
              <a:t>powershell</a:t>
            </a:r>
            <a:endParaRPr lang="en-US" dirty="0"/>
          </a:p>
          <a:p>
            <a:pPr lvl="2"/>
            <a:r>
              <a:rPr lang="en-US" dirty="0"/>
              <a:t>In Linux, your default command line shell</a:t>
            </a:r>
          </a:p>
          <a:p>
            <a:pPr lvl="1"/>
            <a:r>
              <a:rPr lang="en-US" dirty="0"/>
              <a:t>SSH to the server </a:t>
            </a:r>
            <a:r>
              <a:rPr lang="en-US" dirty="0" err="1"/>
              <a:t>jpatalon.cs.edinboro.edu</a:t>
            </a:r>
            <a:r>
              <a:rPr lang="en-US" dirty="0"/>
              <a:t> on port 54321</a:t>
            </a:r>
          </a:p>
          <a:p>
            <a:pPr lvl="2"/>
            <a:r>
              <a:rPr lang="en-US" dirty="0"/>
              <a:t>You will need to use the format of </a:t>
            </a:r>
            <a:r>
              <a:rPr lang="en-US" dirty="0" err="1"/>
              <a:t>username@jpatalon.cs.edinboro.edu</a:t>
            </a:r>
            <a:r>
              <a:rPr lang="en-US" dirty="0"/>
              <a:t> to specify the </a:t>
            </a:r>
            <a:br>
              <a:rPr lang="en-US" dirty="0"/>
            </a:br>
            <a:r>
              <a:rPr lang="en-US" dirty="0"/>
              <a:t>correct username when connecting!</a:t>
            </a:r>
          </a:p>
          <a:p>
            <a:pPr lvl="2"/>
            <a:r>
              <a:rPr lang="en-US" dirty="0"/>
              <a:t>The username and password are contained in the credentials file within D2L</a:t>
            </a:r>
          </a:p>
          <a:p>
            <a:pPr lvl="1"/>
            <a:r>
              <a:rPr lang="en-US" dirty="0"/>
              <a:t>Example connection commands</a:t>
            </a:r>
          </a:p>
          <a:p>
            <a:pPr lvl="2"/>
            <a:r>
              <a:rPr lang="en-US" dirty="0"/>
              <a:t>ssh </a:t>
            </a:r>
            <a:r>
              <a:rPr lang="en-US" dirty="0" err="1"/>
              <a:t>user@jpatalon.cs.edinboro.edu</a:t>
            </a:r>
            <a:r>
              <a:rPr lang="en-US" dirty="0"/>
              <a:t> -p 54321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C70C8-92D5-5CF4-0C92-A08F88B0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82</a:t>
            </a:fld>
            <a:endParaRPr lang="en-US" dirty="0"/>
          </a:p>
        </p:txBody>
      </p:sp>
      <p:pic>
        <p:nvPicPr>
          <p:cNvPr id="6" name="Picture 2" descr="VPN - fast proxy + secure - Apps on ...">
            <a:extLst>
              <a:ext uri="{FF2B5EF4-FFF2-40B4-BE49-F238E27FC236}">
                <a16:creationId xmlns:a16="http://schemas.microsoft.com/office/drawing/2014/main" id="{25E9DC09-3D78-20DA-CC51-966017E4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7" y="3944052"/>
            <a:ext cx="1867301" cy="186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692A3-7A2B-5583-EF7E-65131F088A5B}"/>
              </a:ext>
            </a:extLst>
          </p:cNvPr>
          <p:cNvSpPr/>
          <p:nvPr/>
        </p:nvSpPr>
        <p:spPr>
          <a:xfrm rot="398010">
            <a:off x="8423580" y="2049056"/>
            <a:ext cx="359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Creds in credentials.txt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3B1A3-761C-2E7E-9CD8-CE3440EA640F}"/>
              </a:ext>
            </a:extLst>
          </p:cNvPr>
          <p:cNvSpPr/>
          <p:nvPr/>
        </p:nvSpPr>
        <p:spPr>
          <a:xfrm>
            <a:off x="1097280" y="5411244"/>
            <a:ext cx="84082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sh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cs_student@jpatalon.cs.edinboro.edu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–p 54321</a:t>
            </a:r>
          </a:p>
        </p:txBody>
      </p:sp>
    </p:spTree>
    <p:extLst>
      <p:ext uri="{BB962C8B-B14F-4D97-AF65-F5344CB8AC3E}">
        <p14:creationId xmlns:p14="http://schemas.microsoft.com/office/powerpoint/2010/main" val="2880920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EAA32-E3ED-B7EB-5E0E-71BA94AA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30F7-C164-AC35-75C3-60125985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our VM’s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398F-70A1-4FA3-7D2B-5A319D65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1365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 (01-25)</a:t>
            </a:r>
          </a:p>
          <a:p>
            <a:pPr lvl="1"/>
            <a:r>
              <a:rPr lang="en-US" dirty="0"/>
              <a:t>Use your two digit number from below!</a:t>
            </a:r>
          </a:p>
          <a:p>
            <a:r>
              <a:rPr lang="en-US" dirty="0"/>
              <a:t>Hostname: ecsc325-1##.</a:t>
            </a:r>
            <a:r>
              <a:rPr lang="en-US" dirty="0" err="1"/>
              <a:t>cs.edinboro.edu</a:t>
            </a:r>
            <a:r>
              <a:rPr lang="en-US" dirty="0"/>
              <a:t> (01-25)</a:t>
            </a:r>
          </a:p>
          <a:p>
            <a:pPr lvl="1"/>
            <a:r>
              <a:rPr lang="en-US" dirty="0"/>
              <a:t>Use your two digit number from below!</a:t>
            </a:r>
          </a:p>
          <a:p>
            <a:r>
              <a:rPr lang="en-US" dirty="0"/>
              <a:t>Default root password: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credentials.txt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/>
              <a:t>Two digit number:</a:t>
            </a:r>
          </a:p>
          <a:p>
            <a:pPr lvl="1"/>
            <a:r>
              <a:rPr lang="en-US" dirty="0"/>
              <a:t>Tanner A: 01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Freyja B: 02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Osaretin</a:t>
            </a:r>
            <a:r>
              <a:rPr lang="en-US" dirty="0"/>
              <a:t> I: 03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Derek J: 04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Benjamin K: 05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Dennis V: 06</a:t>
            </a:r>
          </a:p>
        </p:txBody>
      </p:sp>
      <p:pic>
        <p:nvPicPr>
          <p:cNvPr id="1026" name="Picture 2" descr="Virtual Dedicated Server Graph">
            <a:extLst>
              <a:ext uri="{FF2B5EF4-FFF2-40B4-BE49-F238E27FC236}">
                <a16:creationId xmlns:a16="http://schemas.microsoft.com/office/drawing/2014/main" id="{2B3B4775-D857-705F-3F75-A8A6F30D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4AFAF3-2566-7BD7-A873-0C7775A94551}"/>
              </a:ext>
            </a:extLst>
          </p:cNvPr>
          <p:cNvSpPr/>
          <p:nvPr/>
        </p:nvSpPr>
        <p:spPr>
          <a:xfrm rot="478304">
            <a:off x="4569337" y="4812121"/>
            <a:ext cx="36354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Aliases will be used in the future…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6252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4515"/>
          </a:xfrm>
        </p:spPr>
        <p:txBody>
          <a:bodyPr>
            <a:normAutofit/>
          </a:bodyPr>
          <a:lstStyle/>
          <a:p>
            <a:r>
              <a:rPr lang="en-US" dirty="0"/>
              <a:t>Assignment 3 tasks – 40 Points – Due February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Change password for root and user accounts</a:t>
            </a:r>
          </a:p>
          <a:p>
            <a:pPr lvl="1"/>
            <a:r>
              <a:rPr lang="en-US" dirty="0"/>
              <a:t>Install s-nail, curl, </a:t>
            </a:r>
            <a:r>
              <a:rPr lang="en-US" dirty="0" err="1"/>
              <a:t>wget</a:t>
            </a:r>
            <a:r>
              <a:rPr lang="en-US" dirty="0"/>
              <a:t>, net-tools, nano, and </a:t>
            </a:r>
            <a:r>
              <a:rPr lang="en-US" dirty="0" err="1"/>
              <a:t>sendmail</a:t>
            </a:r>
            <a:endParaRPr lang="en-US" dirty="0"/>
          </a:p>
          <a:p>
            <a:pPr lvl="1"/>
            <a:r>
              <a:rPr lang="en-US" dirty="0"/>
              <a:t>Create root ssh keys</a:t>
            </a:r>
          </a:p>
          <a:p>
            <a:pPr lvl="1"/>
            <a:r>
              <a:rPr lang="en-US" dirty="0"/>
              <a:t>Import root@ecsc325-110 SSH key</a:t>
            </a:r>
          </a:p>
          <a:p>
            <a:pPr lvl="1"/>
            <a:r>
              <a:rPr lang="en-US" dirty="0"/>
              <a:t>Disable </a:t>
            </a:r>
            <a:r>
              <a:rPr lang="en-US" dirty="0" err="1"/>
              <a:t>SELinux</a:t>
            </a:r>
            <a:endParaRPr lang="en-US" dirty="0"/>
          </a:p>
          <a:p>
            <a:pPr lvl="1"/>
            <a:r>
              <a:rPr lang="en-US" dirty="0"/>
              <a:t>Update and reboot!</a:t>
            </a:r>
          </a:p>
          <a:p>
            <a:pPr lvl="1"/>
            <a:r>
              <a:rPr lang="en-US" dirty="0"/>
              <a:t>DOCUMENTATION!!!</a:t>
            </a:r>
          </a:p>
          <a:p>
            <a:pPr lvl="2"/>
            <a:r>
              <a:rPr lang="en-US" dirty="0"/>
              <a:t>I changed the password of the root and user accounts using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I ran the following command to install the curl, </a:t>
            </a:r>
            <a:r>
              <a:rPr lang="en-US" dirty="0" err="1"/>
              <a:t>wget</a:t>
            </a:r>
            <a:r>
              <a:rPr lang="en-US" dirty="0"/>
              <a:t>, </a:t>
            </a:r>
            <a:r>
              <a:rPr lang="en-US" dirty="0" err="1"/>
              <a:t>mailx</a:t>
            </a:r>
            <a:r>
              <a:rPr lang="en-US" dirty="0"/>
              <a:t>, and nano packages: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curl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mailx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nano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/config</a:t>
            </a:r>
            <a:r>
              <a:rPr lang="en-US" dirty="0">
                <a:cs typeface="Courier New" panose="02070309020205020404" pitchFamily="49" charset="0"/>
              </a:rPr>
              <a:t> file, changing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SELINUX= </a:t>
            </a:r>
            <a:r>
              <a:rPr lang="en-US" dirty="0">
                <a:cs typeface="Courier New" panose="02070309020205020404" pitchFamily="49" charset="0"/>
              </a:rPr>
              <a:t>line to permissive: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SELINUX=permissive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Downloaded the professor’s public SSH key, and added to my accepted keys file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/root/.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authorized_keys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https://d30y9cdsu7xlg0.cloudfront.net/png/51139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058053"/>
            <a:ext cx="293687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186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1018521" cy="4440766"/>
          </a:xfrm>
        </p:spPr>
        <p:txBody>
          <a:bodyPr>
            <a:normAutofit/>
          </a:bodyPr>
          <a:lstStyle/>
          <a:p>
            <a:r>
              <a:rPr lang="en-US" dirty="0"/>
              <a:t>Ensure you can log in to your machine as root</a:t>
            </a:r>
          </a:p>
          <a:p>
            <a:pPr lvl="1"/>
            <a:r>
              <a:rPr lang="en-US" dirty="0"/>
              <a:t>Login via ssh must now happen after establishing VPN connection</a:t>
            </a:r>
          </a:p>
          <a:p>
            <a:pPr lvl="1"/>
            <a:r>
              <a:rPr lang="en-US" strike="sngStrike" dirty="0"/>
              <a:t>You can run putty and connect directly to your VM on port 22 while on campus</a:t>
            </a:r>
          </a:p>
          <a:p>
            <a:pPr lvl="1"/>
            <a:r>
              <a:rPr lang="en-US" strike="sngStrike" dirty="0"/>
              <a:t>You can also SSH to cslab100/cslab101 from anywhere, then SSH to your VM (</a:t>
            </a:r>
            <a:r>
              <a:rPr lang="en-US" b="1" strike="sngStrike" dirty="0"/>
              <a:t>proxy!</a:t>
            </a:r>
            <a:r>
              <a:rPr lang="en-US" strike="sngStrike" dirty="0"/>
              <a:t>)</a:t>
            </a:r>
          </a:p>
          <a:p>
            <a:r>
              <a:rPr lang="en-US" dirty="0"/>
              <a:t>Change root account password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root</a:t>
            </a:r>
          </a:p>
          <a:p>
            <a:r>
              <a:rPr lang="en-US" dirty="0"/>
              <a:t>Add user account and change account password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adduser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</a:p>
          <a:p>
            <a:r>
              <a:rPr lang="en-US" dirty="0"/>
              <a:t>Install curl, </a:t>
            </a:r>
            <a:r>
              <a:rPr lang="en-US" dirty="0" err="1"/>
              <a:t>wget</a:t>
            </a:r>
            <a:r>
              <a:rPr lang="en-US" dirty="0"/>
              <a:t>, </a:t>
            </a:r>
            <a:r>
              <a:rPr lang="en-US" dirty="0" err="1"/>
              <a:t>mailx</a:t>
            </a:r>
            <a:r>
              <a:rPr lang="en-US" dirty="0"/>
              <a:t>, and nano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s-nail curl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nano net-tools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Add -y for yes!</a:t>
            </a:r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677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90416" cy="4535816"/>
          </a:xfrm>
        </p:spPr>
        <p:txBody>
          <a:bodyPr>
            <a:normAutofit/>
          </a:bodyPr>
          <a:lstStyle/>
          <a:p>
            <a:r>
              <a:rPr lang="en-US" dirty="0"/>
              <a:t>Install and configure </a:t>
            </a:r>
            <a:r>
              <a:rPr lang="en-US" dirty="0" err="1"/>
              <a:t>sendmail</a:t>
            </a:r>
            <a:endParaRPr lang="en-US" dirty="0"/>
          </a:p>
          <a:p>
            <a:pPr lvl="1"/>
            <a:r>
              <a:rPr lang="en-US" dirty="0"/>
              <a:t>This allows the </a:t>
            </a:r>
            <a:r>
              <a:rPr lang="en-US" dirty="0" err="1"/>
              <a:t>checkscript</a:t>
            </a:r>
            <a:r>
              <a:rPr lang="en-US" dirty="0"/>
              <a:t> to send email results directly to the professor</a:t>
            </a:r>
            <a:endParaRPr lang="en-US" b="1" dirty="0"/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--now</a:t>
            </a:r>
          </a:p>
          <a:p>
            <a:r>
              <a:rPr lang="en-US" dirty="0"/>
              <a:t>Create an SSH key pair as root (</a:t>
            </a:r>
            <a:r>
              <a:rPr lang="en-US" u="sng" dirty="0"/>
              <a:t>accept all defaults by pressing enter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ssh-keygen</a:t>
            </a:r>
            <a:endParaRPr lang="en-US" dirty="0"/>
          </a:p>
          <a:p>
            <a:pPr lvl="1"/>
            <a:r>
              <a:rPr lang="en-US" dirty="0">
                <a:cs typeface="Courier New" panose="02070309020205020404" pitchFamily="49" charset="0"/>
              </a:rPr>
              <a:t>This sets up the appropriate folders and files for our SSH key based logins, and creates unique public and private keys for our root user</a:t>
            </a:r>
          </a:p>
          <a:p>
            <a:r>
              <a:rPr lang="en-US" dirty="0"/>
              <a:t>Add root@ecsc325-110 ssh login authorized key</a:t>
            </a:r>
          </a:p>
          <a:p>
            <a:pPr lvl="1"/>
            <a:r>
              <a:rPr lang="en-US" dirty="0"/>
              <a:t>This allows professor to log on to your VM for assistance </a:t>
            </a:r>
            <a:r>
              <a:rPr lang="en-US" b="1" u="sng" dirty="0"/>
              <a:t>securely</a:t>
            </a:r>
            <a:r>
              <a:rPr lang="en-US" b="1" dirty="0"/>
              <a:t> without a password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https://jpatalon.ultrastuff.net/ecsc325/classfiles/root@ecsc325-110.pubkey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/root@ecsc325-110.pubkey &gt;&gt; /root/.ssh/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authorized_keys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http://cdn.curvve.com/wp-content/uploads/Terminal-Logo.png">
            <a:extLst>
              <a:ext uri="{FF2B5EF4-FFF2-40B4-BE49-F238E27FC236}">
                <a16:creationId xmlns:a16="http://schemas.microsoft.com/office/drawing/2014/main" id="{C700F7E0-E623-08A4-DA07-78458E16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57" y="4203504"/>
            <a:ext cx="1086017" cy="10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41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78836" cy="4352936"/>
          </a:xfrm>
        </p:spPr>
        <p:txBody>
          <a:bodyPr>
            <a:normAutofit/>
          </a:bodyPr>
          <a:lstStyle/>
          <a:p>
            <a:r>
              <a:rPr lang="en-US" dirty="0"/>
              <a:t>Set </a:t>
            </a:r>
            <a:r>
              <a:rPr lang="en-US" dirty="0" err="1"/>
              <a:t>SELinux</a:t>
            </a:r>
            <a:r>
              <a:rPr lang="en-US" dirty="0"/>
              <a:t> as permissive</a:t>
            </a:r>
          </a:p>
          <a:p>
            <a:pPr lvl="1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/config</a:t>
            </a:r>
          </a:p>
          <a:p>
            <a:pPr lvl="1"/>
            <a:r>
              <a:rPr lang="en-US" dirty="0"/>
              <a:t>Change just the SELINUX= setting to permissive!!!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SELINUX=permissive</a:t>
            </a:r>
            <a:endParaRPr lang="en-US" dirty="0"/>
          </a:p>
          <a:p>
            <a:pPr lvl="1"/>
            <a:r>
              <a:rPr lang="en-US" dirty="0"/>
              <a:t>Reboot to apply change, or disable immediately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setenforce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r>
              <a:rPr lang="en-US" dirty="0"/>
              <a:t>Update system from the command line</a:t>
            </a:r>
          </a:p>
          <a:p>
            <a:pPr lvl="1"/>
            <a:r>
              <a:rPr lang="en-US" dirty="0"/>
              <a:t>Run command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 kernel </a:t>
            </a:r>
            <a:r>
              <a:rPr lang="en-US" dirty="0"/>
              <a:t>and follow the prompts</a:t>
            </a:r>
          </a:p>
          <a:p>
            <a:pPr lvl="2"/>
            <a:r>
              <a:rPr lang="en-US" dirty="0"/>
              <a:t>This will update only the kernel (and any dependencies/requirements)</a:t>
            </a:r>
          </a:p>
          <a:p>
            <a:pPr lvl="3"/>
            <a:r>
              <a:rPr lang="en-US" dirty="0"/>
              <a:t>NEVER REBOOT WHILE UPDATING THE KERNEL!!!</a:t>
            </a:r>
          </a:p>
          <a:p>
            <a:pPr lvl="1"/>
            <a:r>
              <a:rPr lang="en-US" dirty="0"/>
              <a:t>Run command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 </a:t>
            </a:r>
            <a:r>
              <a:rPr lang="en-US" dirty="0"/>
              <a:t>and follow the prompts to update everything</a:t>
            </a:r>
          </a:p>
          <a:p>
            <a:pPr lvl="2"/>
            <a:r>
              <a:rPr lang="en-US" dirty="0"/>
              <a:t>This may take 5-10 minutes or more to complete!  Don’t restart during this time!</a:t>
            </a:r>
          </a:p>
          <a:p>
            <a:r>
              <a:rPr lang="en-US" dirty="0"/>
              <a:t>Reboot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reboot</a:t>
            </a:r>
            <a:r>
              <a:rPr lang="en-US" dirty="0"/>
              <a:t> command!</a:t>
            </a:r>
          </a:p>
          <a:p>
            <a:pPr lvl="1"/>
            <a:r>
              <a:rPr lang="en-US" dirty="0"/>
              <a:t>DON’T REBOOT WHILE YUM/DNF IS RUNNING!!!</a:t>
            </a:r>
          </a:p>
        </p:txBody>
      </p:sp>
      <p:pic>
        <p:nvPicPr>
          <p:cNvPr id="4" name="Picture 3" descr="http://cdn.curvve.com/wp-content/uploads/Terminal-Logo.png">
            <a:extLst>
              <a:ext uri="{FF2B5EF4-FFF2-40B4-BE49-F238E27FC236}">
                <a16:creationId xmlns:a16="http://schemas.microsoft.com/office/drawing/2014/main" id="{41CFBB26-D801-7305-9603-1D771362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48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Enhanced Linux</a:t>
            </a:r>
          </a:p>
          <a:p>
            <a:r>
              <a:rPr lang="en-US" dirty="0"/>
              <a:t>A kernel security module that provides advanced access control mechanisms (mandatory access controls; MAC)</a:t>
            </a:r>
          </a:p>
          <a:p>
            <a:r>
              <a:rPr lang="en-US" dirty="0"/>
              <a:t>Uses rules to allow or deny access to or execution of files</a:t>
            </a:r>
          </a:p>
          <a:p>
            <a:r>
              <a:rPr lang="en-US" dirty="0"/>
              <a:t>Similar to </a:t>
            </a:r>
            <a:r>
              <a:rPr lang="en-US" dirty="0" err="1"/>
              <a:t>AppArmor</a:t>
            </a:r>
            <a:r>
              <a:rPr lang="en-US" dirty="0"/>
              <a:t> on SUSE and Ubuntu</a:t>
            </a:r>
          </a:p>
          <a:p>
            <a:r>
              <a:rPr lang="en-US" dirty="0"/>
              <a:t>We want to set </a:t>
            </a:r>
            <a:r>
              <a:rPr lang="en-US" dirty="0" err="1"/>
              <a:t>SELinux</a:t>
            </a:r>
            <a:r>
              <a:rPr lang="en-US" dirty="0"/>
              <a:t> permissive for our class!</a:t>
            </a:r>
          </a:p>
          <a:p>
            <a:pPr lvl="1"/>
            <a:r>
              <a:rPr lang="en-US" dirty="0"/>
              <a:t>If you don’t, it will cause issues later!</a:t>
            </a:r>
          </a:p>
          <a:p>
            <a:pPr lvl="1"/>
            <a:r>
              <a:rPr lang="en-US" dirty="0"/>
              <a:t>Boot time set in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selinux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Runtime set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setenforce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Status checked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sestatus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https://lintut.com/wp-content/uploads/2014/03/disable-se-linux-1024x3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4225382"/>
            <a:ext cx="4956175" cy="17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222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31241"/>
          </a:xfrm>
        </p:spPr>
        <p:txBody>
          <a:bodyPr>
            <a:normAutofit/>
          </a:bodyPr>
          <a:lstStyle/>
          <a:p>
            <a:r>
              <a:rPr lang="en-US" b="1" dirty="0"/>
              <a:t>Root – Top level directory</a:t>
            </a:r>
          </a:p>
          <a:p>
            <a:pPr lvl="1"/>
            <a:r>
              <a:rPr lang="en-US" b="1" dirty="0"/>
              <a:t>Represented by a forward slash /</a:t>
            </a:r>
          </a:p>
          <a:p>
            <a:pPr lvl="1"/>
            <a:r>
              <a:rPr lang="en-US" b="1" dirty="0"/>
              <a:t>Similar to C:\ on Windows</a:t>
            </a:r>
          </a:p>
          <a:p>
            <a:r>
              <a:rPr lang="en-US" dirty="0"/>
              <a:t>/bin – User applications (binaries)</a:t>
            </a:r>
          </a:p>
          <a:p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 – System applications</a:t>
            </a:r>
          </a:p>
          <a:p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 – </a:t>
            </a:r>
            <a:r>
              <a:rPr lang="en-US" b="1" dirty="0" err="1"/>
              <a:t>Config</a:t>
            </a:r>
            <a:r>
              <a:rPr lang="en-US" b="1" dirty="0"/>
              <a:t> files</a:t>
            </a:r>
          </a:p>
          <a:p>
            <a:r>
              <a:rPr lang="en-US" dirty="0"/>
              <a:t>/dev – Device files</a:t>
            </a:r>
          </a:p>
          <a:p>
            <a:pPr lvl="1"/>
            <a:r>
              <a:rPr lang="en-US" dirty="0"/>
              <a:t>Virtual file systems!</a:t>
            </a:r>
          </a:p>
          <a:p>
            <a:r>
              <a:rPr lang="en-US" dirty="0"/>
              <a:t>/proc – Process Information</a:t>
            </a:r>
          </a:p>
          <a:p>
            <a:r>
              <a:rPr lang="en-US" b="1" dirty="0"/>
              <a:t>/</a:t>
            </a:r>
            <a:r>
              <a:rPr lang="en-US" b="1" dirty="0" err="1"/>
              <a:t>var</a:t>
            </a:r>
            <a:r>
              <a:rPr lang="en-US" b="1" dirty="0"/>
              <a:t> – Variable files</a:t>
            </a:r>
          </a:p>
          <a:p>
            <a:pPr lvl="1"/>
            <a:r>
              <a:rPr lang="en-US" b="1" dirty="0"/>
              <a:t>/</a:t>
            </a:r>
            <a:r>
              <a:rPr lang="en-US" b="1" dirty="0" err="1"/>
              <a:t>var</a:t>
            </a:r>
            <a:r>
              <a:rPr lang="en-US" b="1" dirty="0"/>
              <a:t>/log – Log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 – User programs</a:t>
            </a:r>
          </a:p>
          <a:p>
            <a:r>
              <a:rPr lang="en-US" dirty="0"/>
              <a:t>/opt – Additional optional programs</a:t>
            </a:r>
          </a:p>
          <a:p>
            <a:r>
              <a:rPr lang="en-US" b="1" dirty="0"/>
              <a:t>/home – Home directories</a:t>
            </a:r>
          </a:p>
          <a:p>
            <a:r>
              <a:rPr lang="en-US" b="1" dirty="0"/>
              <a:t>/root – Root user home directory</a:t>
            </a:r>
          </a:p>
          <a:p>
            <a:r>
              <a:rPr lang="en-US" dirty="0"/>
              <a:t>/boot – Boot loader files</a:t>
            </a:r>
          </a:p>
          <a:p>
            <a:r>
              <a:rPr lang="en-US" dirty="0"/>
              <a:t>/lib – System library files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 – Mount directory</a:t>
            </a:r>
          </a:p>
          <a:p>
            <a:r>
              <a:rPr lang="en-US" b="1" dirty="0"/>
              <a:t>/</a:t>
            </a:r>
            <a:r>
              <a:rPr lang="en-US" b="1" dirty="0" err="1"/>
              <a:t>tmp</a:t>
            </a:r>
            <a:r>
              <a:rPr lang="en-US" b="1" dirty="0"/>
              <a:t> – Temporary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7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240E-499D-80AB-3EAC-1362EBE9F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58A08D-F89F-7B4F-BD65-7E278F3F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F997B-F75E-6D6C-F9BD-83A6EDC6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779268" cy="4468439"/>
          </a:xfrm>
        </p:spPr>
        <p:txBody>
          <a:bodyPr>
            <a:normAutofit fontScale="92500" lnSpcReduction="20000"/>
          </a:bodyPr>
          <a:lstStyle/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C: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Explain peering arraignments – A mutually beneficial exchange of network traffic between peers.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A web server can also be an FTP server and an e-mail server - True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List two programming languages available for Web servers – PHP, Java, .NET,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List 5 different types of server administrators – Database, middleware, OS, network, e-mail, web,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What is DNS and what does it do? - Provides a system to translate IP addresses to hostnames, and maintain hierarchical ownership/administration.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What are four tasks that are common to all system administrators? – Backups, patching, maintenance, configurations</a:t>
            </a: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What protocol is used to send e-mail? – SMTP – Simple Mail Transport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E197B-670D-93EC-8DE9-63A54829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29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14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Disks (Physical Volumes)</a:t>
            </a:r>
          </a:p>
          <a:p>
            <a:pPr lvl="1"/>
            <a:r>
              <a:rPr lang="en-US" dirty="0"/>
              <a:t>Physical devices storing data</a:t>
            </a:r>
          </a:p>
          <a:p>
            <a:pPr lvl="1"/>
            <a:r>
              <a:rPr lang="en-US" dirty="0"/>
              <a:t>Can be RAID devices</a:t>
            </a:r>
          </a:p>
          <a:p>
            <a:pPr lvl="1"/>
            <a:r>
              <a:rPr lang="en-US" dirty="0"/>
              <a:t>Can be virtual disks presented to an OS as a physical device!</a:t>
            </a:r>
          </a:p>
          <a:p>
            <a:pPr lvl="2"/>
            <a:r>
              <a:rPr lang="en-US" dirty="0"/>
              <a:t>LUNs in a SAN system, virtual disks in a virtual guest environment</a:t>
            </a:r>
          </a:p>
          <a:p>
            <a:r>
              <a:rPr lang="en-US" dirty="0"/>
              <a:t>Partitions</a:t>
            </a:r>
          </a:p>
          <a:p>
            <a:pPr lvl="1"/>
            <a:r>
              <a:rPr lang="en-US" dirty="0"/>
              <a:t>Separate regions of disks</a:t>
            </a:r>
          </a:p>
          <a:p>
            <a:r>
              <a:rPr lang="en-US" dirty="0"/>
              <a:t>Volume groups</a:t>
            </a:r>
          </a:p>
          <a:p>
            <a:pPr lvl="1"/>
            <a:r>
              <a:rPr lang="en-US" dirty="0"/>
              <a:t>Groups of disks or partitions</a:t>
            </a:r>
          </a:p>
          <a:p>
            <a:r>
              <a:rPr lang="en-US" dirty="0"/>
              <a:t>Logical volumes</a:t>
            </a:r>
          </a:p>
          <a:p>
            <a:pPr lvl="1"/>
            <a:r>
              <a:rPr lang="en-US" dirty="0"/>
              <a:t>Individual volumes within a volume group</a:t>
            </a:r>
          </a:p>
          <a:p>
            <a:r>
              <a:rPr lang="en-US" dirty="0"/>
              <a:t>File systems</a:t>
            </a:r>
          </a:p>
          <a:p>
            <a:pPr lvl="1"/>
            <a:r>
              <a:rPr lang="en-US" dirty="0"/>
              <a:t>Specifies how data is stored and organized</a:t>
            </a:r>
          </a:p>
          <a:p>
            <a:pPr lvl="1"/>
            <a:endParaRPr lang="en-US" dirty="0"/>
          </a:p>
        </p:txBody>
      </p:sp>
      <p:pic>
        <p:nvPicPr>
          <p:cNvPr id="14338" name="Picture 2" descr="https://access.redhat.com/documentation/en-US/Red_Hat_Enterprise_Linux/6/html-single/Logical_Volume_Manager_Administration/images/overview/basic-lvm-vo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2" y="2482209"/>
            <a:ext cx="3352208" cy="33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362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1446"/>
          </a:xfrm>
        </p:spPr>
        <p:txBody>
          <a:bodyPr>
            <a:normAutofit/>
          </a:bodyPr>
          <a:lstStyle/>
          <a:p>
            <a:r>
              <a:rPr lang="en-US" dirty="0"/>
              <a:t>Mount points</a:t>
            </a:r>
          </a:p>
          <a:p>
            <a:pPr lvl="1"/>
            <a:r>
              <a:rPr lang="en-US" dirty="0"/>
              <a:t>Where is this storage mapped to within the filesystem</a:t>
            </a:r>
          </a:p>
          <a:p>
            <a:pPr lvl="1"/>
            <a:r>
              <a:rPr lang="en-US" dirty="0"/>
              <a:t>/, /</a:t>
            </a:r>
            <a:r>
              <a:rPr lang="en-US" dirty="0" err="1"/>
              <a:t>var</a:t>
            </a:r>
            <a:r>
              <a:rPr lang="en-US" dirty="0"/>
              <a:t>, /home, /opt, /</a:t>
            </a:r>
            <a:r>
              <a:rPr lang="en-US" dirty="0" err="1"/>
              <a:t>mnt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-h </a:t>
            </a:r>
            <a:r>
              <a:rPr lang="en-US" dirty="0"/>
              <a:t>command</a:t>
            </a:r>
          </a:p>
          <a:p>
            <a:pPr lvl="1"/>
            <a:r>
              <a:rPr lang="en-US" dirty="0"/>
              <a:t>Show disk space usage in a human-readable format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Show RAM and swap usage</a:t>
            </a:r>
          </a:p>
          <a:p>
            <a:r>
              <a:rPr lang="en-US" dirty="0"/>
              <a:t>Physical Disk SDA</a:t>
            </a:r>
          </a:p>
          <a:p>
            <a:pPr lvl="1"/>
            <a:r>
              <a:rPr lang="en-US" dirty="0"/>
              <a:t>Physical Volume: Partition SDA1: Boot volume</a:t>
            </a:r>
          </a:p>
          <a:p>
            <a:pPr lvl="1"/>
            <a:r>
              <a:rPr lang="en-US" dirty="0"/>
              <a:t>Physical Volume: Partition SDA2: Centos volume group</a:t>
            </a:r>
          </a:p>
          <a:p>
            <a:pPr lvl="2"/>
            <a:r>
              <a:rPr lang="en-US" sz="1600" dirty="0"/>
              <a:t>Root logical volume, mounted at /</a:t>
            </a:r>
          </a:p>
          <a:p>
            <a:pPr lvl="2"/>
            <a:r>
              <a:rPr lang="en-US" sz="1600" dirty="0"/>
              <a:t>Swap logical volume, mounted as swap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338" name="Picture 2" descr="https://access.redhat.com/documentation/en-US/Red_Hat_Enterprise_Linux/6/html-single/Logical_Volume_Manager_Administration/images/overview/basic-lvm-vo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2" y="2482209"/>
            <a:ext cx="3352208" cy="33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825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4679"/>
          </a:xfrm>
        </p:spPr>
        <p:txBody>
          <a:bodyPr/>
          <a:lstStyle/>
          <a:p>
            <a:r>
              <a:rPr lang="en-US" dirty="0"/>
              <a:t>Normal Files</a:t>
            </a:r>
          </a:p>
          <a:p>
            <a:pPr lvl="1"/>
            <a:r>
              <a:rPr lang="en-US" dirty="0"/>
              <a:t>Text files, executables, binary files, etc.</a:t>
            </a:r>
          </a:p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Folders</a:t>
            </a:r>
          </a:p>
          <a:p>
            <a:pPr lvl="1"/>
            <a:r>
              <a:rPr lang="en-US" dirty="0"/>
              <a:t>Can contain files or directories within</a:t>
            </a:r>
          </a:p>
          <a:p>
            <a:r>
              <a:rPr lang="en-US" dirty="0"/>
              <a:t>Links</a:t>
            </a:r>
          </a:p>
          <a:p>
            <a:pPr lvl="1"/>
            <a:r>
              <a:rPr lang="en-US" dirty="0"/>
              <a:t>Hard links point to </a:t>
            </a:r>
            <a:r>
              <a:rPr lang="en-US" dirty="0" err="1"/>
              <a:t>i</a:t>
            </a:r>
            <a:r>
              <a:rPr lang="en-US" dirty="0"/>
              <a:t>-nodes</a:t>
            </a:r>
          </a:p>
          <a:p>
            <a:pPr lvl="2"/>
            <a:r>
              <a:rPr lang="en-US" sz="1600" dirty="0"/>
              <a:t>An </a:t>
            </a:r>
            <a:r>
              <a:rPr lang="en-US" sz="1600" dirty="0" err="1"/>
              <a:t>i</a:t>
            </a:r>
            <a:r>
              <a:rPr lang="en-US" sz="1600" dirty="0"/>
              <a:t>-node keeps track of a files location and attributes</a:t>
            </a:r>
          </a:p>
          <a:p>
            <a:pPr lvl="2"/>
            <a:r>
              <a:rPr lang="en-US" sz="1600" dirty="0"/>
              <a:t>Hard links can only refer to files on the same filesystem</a:t>
            </a:r>
          </a:p>
          <a:p>
            <a:pPr lvl="1"/>
            <a:r>
              <a:rPr lang="en-US" dirty="0"/>
              <a:t>Symbolic links point to file names</a:t>
            </a:r>
          </a:p>
          <a:p>
            <a:pPr lvl="2"/>
            <a:r>
              <a:rPr lang="en-US" sz="1600" dirty="0"/>
              <a:t>Similar to a shortcut</a:t>
            </a:r>
          </a:p>
          <a:p>
            <a:pPr lvl="2"/>
            <a:r>
              <a:rPr lang="en-US" sz="1600" dirty="0"/>
              <a:t>Can point to files on any accessible file system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thestorageguy-madison.com/media/1305/work-with-multiple-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94" y="3569918"/>
            <a:ext cx="3183699" cy="23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703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Represent block devices connected to a system, such as a disk</a:t>
            </a:r>
          </a:p>
          <a:p>
            <a:pPr lvl="1"/>
            <a:r>
              <a:rPr lang="en-US" dirty="0"/>
              <a:t>Communicate with devices in blocks (1k, 2k, 4k, 8k,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Ex: /dev/</a:t>
            </a:r>
            <a:r>
              <a:rPr lang="en-US" dirty="0" err="1"/>
              <a:t>sda</a:t>
            </a:r>
            <a:r>
              <a:rPr lang="en-US" dirty="0"/>
              <a:t> (hard disk 1)</a:t>
            </a:r>
          </a:p>
          <a:p>
            <a:pPr lvl="2"/>
            <a:r>
              <a:rPr lang="en-US" sz="1600" dirty="0"/>
              <a:t>/dev/sda1 is partition 1 on disk </a:t>
            </a:r>
            <a:r>
              <a:rPr lang="en-US" sz="1600" dirty="0" err="1"/>
              <a:t>sda</a:t>
            </a:r>
            <a:endParaRPr lang="en-US" sz="1600" dirty="0"/>
          </a:p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Represent character devices connected to a system, such as a modem</a:t>
            </a:r>
          </a:p>
          <a:p>
            <a:pPr lvl="1"/>
            <a:r>
              <a:rPr lang="en-US" dirty="0"/>
              <a:t>Communicate with devices one character at a time</a:t>
            </a:r>
          </a:p>
          <a:p>
            <a:pPr lvl="1"/>
            <a:r>
              <a:rPr lang="en-US" dirty="0"/>
              <a:t>Ex: /dev/ttyS0</a:t>
            </a:r>
          </a:p>
          <a:p>
            <a:r>
              <a:rPr lang="en-US" dirty="0"/>
              <a:t>Named Pipes</a:t>
            </a:r>
          </a:p>
          <a:p>
            <a:pPr lvl="1"/>
            <a:r>
              <a:rPr lang="en-US" dirty="0"/>
              <a:t>Allows for inter-process communication</a:t>
            </a:r>
          </a:p>
          <a:p>
            <a:pPr lvl="1"/>
            <a:r>
              <a:rPr lang="en-US" dirty="0"/>
              <a:t>One process can write to a pipe, another can read</a:t>
            </a:r>
          </a:p>
        </p:txBody>
      </p:sp>
      <p:pic>
        <p:nvPicPr>
          <p:cNvPr id="1026" name="Picture 2" descr="http://www.thestorageguy-madison.com/media/1305/work-with-multiple-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94" y="3569918"/>
            <a:ext cx="3183699" cy="23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233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users and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4486"/>
          </a:xfrm>
        </p:spPr>
        <p:txBody>
          <a:bodyPr>
            <a:normAutofit/>
          </a:bodyPr>
          <a:lstStyle/>
          <a:p>
            <a:r>
              <a:rPr lang="en-US" dirty="0"/>
              <a:t>Every user has a unique User ID (UID)</a:t>
            </a:r>
          </a:p>
          <a:p>
            <a:pPr lvl="1"/>
            <a:r>
              <a:rPr lang="en-US" dirty="0"/>
              <a:t>Unique per system (or directory service (AD, LDAP, </a:t>
            </a:r>
            <a:r>
              <a:rPr lang="en-US" dirty="0" err="1"/>
              <a:t>etc</a:t>
            </a:r>
            <a:r>
              <a:rPr lang="en-US" dirty="0"/>
              <a:t>))</a:t>
            </a:r>
          </a:p>
          <a:p>
            <a:r>
              <a:rPr lang="en-US" dirty="0"/>
              <a:t>Users are members of one or more groups</a:t>
            </a:r>
          </a:p>
          <a:p>
            <a:pPr lvl="1"/>
            <a:r>
              <a:rPr lang="en-US" dirty="0"/>
              <a:t>Each group has a unique Group ID (GID)</a:t>
            </a:r>
          </a:p>
          <a:p>
            <a:pPr lvl="1"/>
            <a:r>
              <a:rPr lang="en-US" dirty="0"/>
              <a:t>Unique per system (or directory service (AD, LDAP, </a:t>
            </a:r>
            <a:r>
              <a:rPr lang="en-US" dirty="0" err="1"/>
              <a:t>etc</a:t>
            </a:r>
            <a:r>
              <a:rPr lang="en-US" dirty="0"/>
              <a:t>))</a:t>
            </a:r>
          </a:p>
          <a:p>
            <a:r>
              <a:rPr lang="en-US" dirty="0"/>
              <a:t>Two types of users</a:t>
            </a:r>
          </a:p>
          <a:p>
            <a:pPr lvl="1"/>
            <a:r>
              <a:rPr lang="en-US" dirty="0"/>
              <a:t>Normal Users</a:t>
            </a:r>
          </a:p>
          <a:p>
            <a:pPr lvl="1"/>
            <a:r>
              <a:rPr lang="en-US" dirty="0"/>
              <a:t>Root Users</a:t>
            </a:r>
          </a:p>
          <a:p>
            <a:r>
              <a:rPr lang="en-US" dirty="0"/>
              <a:t>User information storage location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/shadow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/group</a:t>
            </a:r>
          </a:p>
        </p:txBody>
      </p:sp>
      <p:pic>
        <p:nvPicPr>
          <p:cNvPr id="2050" name="Picture 2" descr="http://www.archerpoint.com/sites/default/files/images/blog_user-group-n-group-permissions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15" y="4260193"/>
            <a:ext cx="1717274" cy="1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211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users and groups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/>
          </a:bodyPr>
          <a:lstStyle/>
          <a:p>
            <a:r>
              <a:rPr lang="en-US" dirty="0"/>
              <a:t>Basic user information is 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/>
              <a:t>Username:password:UID:GID:GECOS:home:shell</a:t>
            </a:r>
            <a:endParaRPr lang="en-US" dirty="0"/>
          </a:p>
          <a:p>
            <a:pPr lvl="1"/>
            <a:r>
              <a:rPr lang="en-US" dirty="0"/>
              <a:t>Password field has an x to represent shadow passwords</a:t>
            </a:r>
          </a:p>
          <a:p>
            <a:pPr lvl="1"/>
            <a:r>
              <a:rPr lang="en-US" dirty="0"/>
              <a:t>Shadow passwords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/shadow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UID and GID are unique per system</a:t>
            </a:r>
          </a:p>
          <a:p>
            <a:pPr lvl="2"/>
            <a:r>
              <a:rPr lang="en-US" sz="1600" dirty="0"/>
              <a:t>Central directory can standardize ID’s</a:t>
            </a:r>
          </a:p>
          <a:p>
            <a:pPr lvl="1"/>
            <a:r>
              <a:rPr lang="en-US" dirty="0"/>
              <a:t>GECOS Field can store various info</a:t>
            </a:r>
          </a:p>
          <a:p>
            <a:pPr lvl="2"/>
            <a:r>
              <a:rPr lang="en-US" sz="1600" dirty="0"/>
              <a:t>Name, office, phone, etc.</a:t>
            </a:r>
          </a:p>
          <a:p>
            <a:pPr lvl="2"/>
            <a:r>
              <a:rPr lang="en-US" sz="1600" dirty="0"/>
              <a:t>General Electric Comprehensive Operating System</a:t>
            </a:r>
          </a:p>
          <a:p>
            <a:pPr lvl="1"/>
            <a:r>
              <a:rPr lang="en-US" dirty="0"/>
              <a:t>Home Directory</a:t>
            </a:r>
          </a:p>
          <a:p>
            <a:pPr lvl="2"/>
            <a:r>
              <a:rPr lang="en-US" sz="1600" dirty="0"/>
              <a:t>User’s default storage location</a:t>
            </a:r>
          </a:p>
          <a:p>
            <a:pPr lvl="2"/>
            <a:r>
              <a:rPr lang="en-US" sz="1600" dirty="0"/>
              <a:t>Contains user-specific startup scripts</a:t>
            </a:r>
          </a:p>
          <a:p>
            <a:pPr lvl="1"/>
            <a:r>
              <a:rPr lang="en-US" dirty="0"/>
              <a:t>Shell</a:t>
            </a:r>
          </a:p>
          <a:p>
            <a:pPr lvl="2"/>
            <a:r>
              <a:rPr lang="en-US" sz="1600" dirty="0"/>
              <a:t>User’s default shell</a:t>
            </a:r>
          </a:p>
        </p:txBody>
      </p:sp>
      <p:pic>
        <p:nvPicPr>
          <p:cNvPr id="4" name="Picture 2" descr="http://www.archerpoint.com/sites/default/files/images/blog_user-group-n-group-permissions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15" y="4260193"/>
            <a:ext cx="1717274" cy="1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4173">
            <a:off x="8232883" y="1933192"/>
            <a:ext cx="25330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Primary Group!</a:t>
            </a:r>
          </a:p>
        </p:txBody>
      </p:sp>
    </p:spTree>
    <p:extLst>
      <p:ext uri="{BB962C8B-B14F-4D97-AF65-F5344CB8AC3E}">
        <p14:creationId xmlns:p14="http://schemas.microsoft.com/office/powerpoint/2010/main" val="10492915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users and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Password information 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/shadow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USERNAME:PASS:X:X:X:X::::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Username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Encrypted (hashed) Password</a:t>
            </a:r>
          </a:p>
          <a:p>
            <a:pPr lvl="3"/>
            <a:r>
              <a:rPr lang="en-US" sz="1800" dirty="0"/>
              <a:t>$</a:t>
            </a:r>
            <a:r>
              <a:rPr lang="en-US" sz="1800" dirty="0" err="1"/>
              <a:t>id$salt$hashed</a:t>
            </a:r>
            <a:endParaRPr lang="en-US" sz="1800" dirty="0">
              <a:cs typeface="Courier New" panose="02070309020205020404" pitchFamily="49" charset="0"/>
            </a:endParaRP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Days since 1/1/1970 password last changed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Days before password can be changed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Days until password must be changed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Warning issued this many days early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Two account disable information fields</a:t>
            </a:r>
          </a:p>
          <a:p>
            <a:pPr lvl="2"/>
            <a:r>
              <a:rPr lang="en-US" sz="1800" dirty="0">
                <a:cs typeface="Courier New" panose="02070309020205020404" pitchFamily="49" charset="0"/>
              </a:rPr>
              <a:t>Reserved field</a:t>
            </a:r>
          </a:p>
        </p:txBody>
      </p:sp>
      <p:pic>
        <p:nvPicPr>
          <p:cNvPr id="4" name="Picture 2" descr="http://www.archerpoint.com/sites/default/files/images/blog_user-group-n-group-permissions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15" y="4260193"/>
            <a:ext cx="1717274" cy="1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353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users and groups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information stored in /</a:t>
            </a:r>
            <a:r>
              <a:rPr lang="en-US" dirty="0" err="1"/>
              <a:t>etc</a:t>
            </a:r>
            <a:r>
              <a:rPr lang="en-US" dirty="0"/>
              <a:t>/group</a:t>
            </a:r>
          </a:p>
          <a:p>
            <a:pPr marL="201168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GROUPNAME:PASS:GID:group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members</a:t>
            </a:r>
          </a:p>
          <a:p>
            <a:pPr marL="201168" lvl="1" indent="0">
              <a:buNone/>
            </a:pPr>
            <a:r>
              <a:rPr lang="en-US" dirty="0" err="1">
                <a:cs typeface="Courier New" panose="02070309020205020404" pitchFamily="49" charset="0"/>
              </a:rPr>
              <a:t>Groupname</a:t>
            </a:r>
            <a:endParaRPr lang="en-US" dirty="0"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Encrypted group password</a:t>
            </a:r>
          </a:p>
          <a:p>
            <a:pPr marL="201168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Group ID</a:t>
            </a:r>
          </a:p>
          <a:p>
            <a:pPr marL="201168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Comma separated list of group members</a:t>
            </a:r>
          </a:p>
          <a:p>
            <a:pPr marL="201168" lvl="1" indent="0">
              <a:buNone/>
            </a:pPr>
            <a:endParaRPr lang="en-US" dirty="0"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Only secondary groups are listed here!</a:t>
            </a:r>
          </a:p>
          <a:p>
            <a:pPr marL="201168" lvl="1" indent="0">
              <a:buNone/>
            </a:pPr>
            <a:r>
              <a:rPr lang="en-US" dirty="0">
                <a:cs typeface="Courier New" panose="02070309020205020404" pitchFamily="49" charset="0"/>
              </a:rPr>
              <a:t>Primary group is listed within the </a:t>
            </a:r>
            <a:r>
              <a:rPr lang="en-US" dirty="0" err="1">
                <a:cs typeface="Courier New" panose="02070309020205020404" pitchFamily="49" charset="0"/>
              </a:rPr>
              <a:t>passwd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</p:txBody>
      </p:sp>
      <p:pic>
        <p:nvPicPr>
          <p:cNvPr id="4" name="Picture 2" descr="http://www.archerpoint.com/sites/default/files/images/blog_user-group-n-group-permissions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15" y="4260193"/>
            <a:ext cx="1717274" cy="1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65885">
            <a:off x="7503537" y="2175801"/>
            <a:ext cx="35345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Secondary Groups!</a:t>
            </a:r>
          </a:p>
        </p:txBody>
      </p:sp>
    </p:spTree>
    <p:extLst>
      <p:ext uri="{BB962C8B-B14F-4D97-AF65-F5344CB8AC3E}">
        <p14:creationId xmlns:p14="http://schemas.microsoft.com/office/powerpoint/2010/main" val="3737820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users and groups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846322" cy="4023360"/>
          </a:xfrm>
        </p:spPr>
        <p:txBody>
          <a:bodyPr>
            <a:normAutofit/>
          </a:bodyPr>
          <a:lstStyle/>
          <a:p>
            <a:r>
              <a:rPr lang="en-US" dirty="0" err="1"/>
              <a:t>useradd</a:t>
            </a:r>
            <a:r>
              <a:rPr lang="en-US" dirty="0"/>
              <a:t> – Add users to a system</a:t>
            </a:r>
          </a:p>
          <a:p>
            <a:pPr lvl="1"/>
            <a:r>
              <a:rPr lang="en-US" dirty="0"/>
              <a:t>Usage: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LOGIN</a:t>
            </a:r>
          </a:p>
          <a:p>
            <a:r>
              <a:rPr lang="en-US" dirty="0" err="1"/>
              <a:t>usermod</a:t>
            </a:r>
            <a:r>
              <a:rPr lang="en-US" dirty="0"/>
              <a:t> – Modify an existing user on a system</a:t>
            </a:r>
          </a:p>
          <a:p>
            <a:pPr lvl="1"/>
            <a:r>
              <a:rPr lang="en-US" dirty="0"/>
              <a:t>Usage: </a:t>
            </a:r>
            <a:r>
              <a:rPr lang="en-US" dirty="0" err="1"/>
              <a:t>usermod</a:t>
            </a:r>
            <a:r>
              <a:rPr lang="en-US" dirty="0"/>
              <a:t> [options] LOGIN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 2018-12-31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 -G group user</a:t>
            </a:r>
          </a:p>
          <a:p>
            <a:r>
              <a:rPr lang="en-US" dirty="0" err="1"/>
              <a:t>userdel</a:t>
            </a:r>
            <a:r>
              <a:rPr lang="en-US" dirty="0"/>
              <a:t> – Delete an existing user from a system</a:t>
            </a:r>
          </a:p>
          <a:p>
            <a:pPr lvl="1"/>
            <a:r>
              <a:rPr lang="en-US" dirty="0"/>
              <a:t>Usage: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groupadd</a:t>
            </a:r>
            <a:r>
              <a:rPr lang="en-US" dirty="0"/>
              <a:t> – Add a group to a system</a:t>
            </a:r>
          </a:p>
          <a:p>
            <a:pPr lvl="1"/>
            <a:r>
              <a:rPr lang="en-US" dirty="0"/>
              <a:t>Usage: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GROUP</a:t>
            </a:r>
          </a:p>
          <a:p>
            <a:r>
              <a:rPr lang="en-US" dirty="0" err="1"/>
              <a:t>groupmod</a:t>
            </a:r>
            <a:r>
              <a:rPr lang="en-US" dirty="0"/>
              <a:t> – Modify an existing group on a system</a:t>
            </a:r>
          </a:p>
          <a:p>
            <a:pPr lvl="1"/>
            <a:r>
              <a:rPr lang="en-US" dirty="0"/>
              <a:t>Usage: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GROUP</a:t>
            </a:r>
          </a:p>
          <a:p>
            <a:r>
              <a:rPr lang="en-US" dirty="0" err="1"/>
              <a:t>groupdel</a:t>
            </a:r>
            <a:r>
              <a:rPr lang="en-US" dirty="0"/>
              <a:t> – Delete an existing group</a:t>
            </a:r>
          </a:p>
          <a:p>
            <a:pPr lvl="1"/>
            <a:r>
              <a:rPr lang="en-US" dirty="0"/>
              <a:t>Usage: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GROUP</a:t>
            </a:r>
          </a:p>
        </p:txBody>
      </p:sp>
      <p:pic>
        <p:nvPicPr>
          <p:cNvPr id="5" name="Picture 2" descr="http://www.archerpoint.com/sites/default/files/images/blog_user-group-n-group-permissions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15" y="4260193"/>
            <a:ext cx="1717274" cy="17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1564">
            <a:off x="2823867" y="5515150"/>
            <a:ext cx="6239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are GUI tools as well…</a:t>
            </a:r>
          </a:p>
        </p:txBody>
      </p:sp>
    </p:spTree>
    <p:extLst>
      <p:ext uri="{BB962C8B-B14F-4D97-AF65-F5344CB8AC3E}">
        <p14:creationId xmlns:p14="http://schemas.microsoft.com/office/powerpoint/2010/main" val="27603199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Permissions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chown</a:t>
            </a:r>
            <a:r>
              <a:rPr lang="en-US" dirty="0"/>
              <a:t> – Change file owner (and optionally group)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jason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/root/folder/file.txt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jason:admin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/root/folder/file.txt</a:t>
            </a:r>
          </a:p>
          <a:p>
            <a:r>
              <a:rPr lang="en-US" dirty="0" err="1">
                <a:cs typeface="Courier New" panose="02070309020205020404" pitchFamily="49" charset="0"/>
              </a:rPr>
              <a:t>chgrp</a:t>
            </a:r>
            <a:r>
              <a:rPr lang="en-US" dirty="0">
                <a:cs typeface="Courier New" panose="02070309020205020404" pitchFamily="49" charset="0"/>
              </a:rPr>
              <a:t> – Change file group only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chgroup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admin /root/folder/file.txt</a:t>
            </a:r>
          </a:p>
          <a:p>
            <a:r>
              <a:rPr lang="en-US" dirty="0" err="1">
                <a:cs typeface="Courier New" panose="02070309020205020404" pitchFamily="49" charset="0"/>
              </a:rPr>
              <a:t>chmod</a:t>
            </a:r>
            <a:r>
              <a:rPr lang="en-US" dirty="0">
                <a:cs typeface="Courier New" panose="02070309020205020404" pitchFamily="49" charset="0"/>
              </a:rPr>
              <a:t> – Change file permissions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750 /root/folder/file.txt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ug+rwX,o-rwx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/root/folder/file.txt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1026" name="Picture 2" descr="https://www.devsaran.com/sites/default/files/styles/large/public/blogimages/badges_dd_console_stage2.png?itok=9iOE8E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02" y="3446815"/>
            <a:ext cx="2321699" cy="25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6541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4532</TotalTime>
  <Words>9563</Words>
  <Application>Microsoft Macintosh PowerPoint</Application>
  <PresentationFormat>Widescreen</PresentationFormat>
  <Paragraphs>1515</Paragraphs>
  <Slides>127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127</vt:i4>
      </vt:variant>
    </vt:vector>
  </HeadingPairs>
  <TitlesOfParts>
    <vt:vector size="135" baseType="lpstr">
      <vt:lpstr>Calibri</vt:lpstr>
      <vt:lpstr>Calibri Light</vt:lpstr>
      <vt:lpstr>Courier New</vt:lpstr>
      <vt:lpstr>Wingdings</vt:lpstr>
      <vt:lpstr>Wingdings 2</vt:lpstr>
      <vt:lpstr>HDOfficeLightV0</vt:lpstr>
      <vt:lpstr>1_HDOfficeLightV0</vt:lpstr>
      <vt:lpstr>Retrospect</vt:lpstr>
      <vt:lpstr>ECSC 325.200 Web Server Administration</vt:lpstr>
      <vt:lpstr>Objectives</vt:lpstr>
      <vt:lpstr>Weekly Info</vt:lpstr>
      <vt:lpstr>Recap and Review</vt:lpstr>
      <vt:lpstr>Documentation Expectations</vt:lpstr>
      <vt:lpstr>Assignment 1 Review</vt:lpstr>
      <vt:lpstr>Assignment 1 Review</vt:lpstr>
      <vt:lpstr>Assignment 1 Review</vt:lpstr>
      <vt:lpstr>Assignment 1 Review</vt:lpstr>
      <vt:lpstr>Assignment 1 Review</vt:lpstr>
      <vt:lpstr>Routing</vt:lpstr>
      <vt:lpstr>Network Commands and Information</vt:lpstr>
      <vt:lpstr>Network Commands and Information</vt:lpstr>
      <vt:lpstr>Networking</vt:lpstr>
      <vt:lpstr>Networking</vt:lpstr>
      <vt:lpstr>Networking</vt:lpstr>
      <vt:lpstr>Networking</vt:lpstr>
      <vt:lpstr>Networking</vt:lpstr>
      <vt:lpstr>Deployment Environments</vt:lpstr>
      <vt:lpstr>Logical Volume Management</vt:lpstr>
      <vt:lpstr>Logical Volume Management</vt:lpstr>
      <vt:lpstr>Data Centers</vt:lpstr>
      <vt:lpstr>Data Centers</vt:lpstr>
      <vt:lpstr>Data Centers</vt:lpstr>
      <vt:lpstr>Data Centers</vt:lpstr>
      <vt:lpstr>DNS Hierarchical View</vt:lpstr>
      <vt:lpstr>DNS Glue Records</vt:lpstr>
      <vt:lpstr>DNS Transaction</vt:lpstr>
      <vt:lpstr>Cached DNS Transaction</vt:lpstr>
      <vt:lpstr>DNS Transaction</vt:lpstr>
      <vt:lpstr>Digital vs. Analog Signals</vt:lpstr>
      <vt:lpstr>Digital vs. Analog Signals</vt:lpstr>
      <vt:lpstr>Technology and Terms</vt:lpstr>
      <vt:lpstr>Technology and Terms</vt:lpstr>
      <vt:lpstr>Linux Directory Structure</vt:lpstr>
      <vt:lpstr>Linux Commands</vt:lpstr>
      <vt:lpstr>Linux Commands</vt:lpstr>
      <vt:lpstr>Linux Commands</vt:lpstr>
      <vt:lpstr>Manual Pages</vt:lpstr>
      <vt:lpstr>Command Line Interface (CLI)</vt:lpstr>
      <vt:lpstr>Command Line Interface (CLI)</vt:lpstr>
      <vt:lpstr>SSH Tunnel</vt:lpstr>
      <vt:lpstr>Physical Machine Installation</vt:lpstr>
      <vt:lpstr>Virtual Machine Installation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</vt:lpstr>
      <vt:lpstr>Install!</vt:lpstr>
      <vt:lpstr>Install</vt:lpstr>
      <vt:lpstr>Install</vt:lpstr>
      <vt:lpstr>Install</vt:lpstr>
      <vt:lpstr>Install</vt:lpstr>
      <vt:lpstr>Installing Linux…</vt:lpstr>
      <vt:lpstr>Installing Linux…</vt:lpstr>
      <vt:lpstr>Install – Physical Machines</vt:lpstr>
      <vt:lpstr>Install – Virtual Machines</vt:lpstr>
      <vt:lpstr>First Boot</vt:lpstr>
      <vt:lpstr>Configure – Wi-Fi Install</vt:lpstr>
      <vt:lpstr>Configure – Alternate Wi-Fi Install</vt:lpstr>
      <vt:lpstr>ECSC 325.200 Web Server Administration</vt:lpstr>
      <vt:lpstr>Connecting to our VM’s</vt:lpstr>
      <vt:lpstr>Create a VPN Connection – Windows Client</vt:lpstr>
      <vt:lpstr>Create a VPN Connection – Windows L2TP</vt:lpstr>
      <vt:lpstr>Create a VPN Connection – MacOS L2TP</vt:lpstr>
      <vt:lpstr>Create a VPN Connection – Chromebook L2TP/IPsec</vt:lpstr>
      <vt:lpstr>Connect to CS VPN with a SSH Connection</vt:lpstr>
      <vt:lpstr>Connecting to our VM’s</vt:lpstr>
      <vt:lpstr>Assignment 3</vt:lpstr>
      <vt:lpstr>Configure</vt:lpstr>
      <vt:lpstr>Configure</vt:lpstr>
      <vt:lpstr>Configure</vt:lpstr>
      <vt:lpstr>SELinux</vt:lpstr>
      <vt:lpstr>Linux Directory Structure</vt:lpstr>
      <vt:lpstr>Logical Volume Management</vt:lpstr>
      <vt:lpstr>Logical Volume Management</vt:lpstr>
      <vt:lpstr>File Types</vt:lpstr>
      <vt:lpstr>File Types</vt:lpstr>
      <vt:lpstr>Managing users and groups</vt:lpstr>
      <vt:lpstr>Managing users and groups</vt:lpstr>
      <vt:lpstr>Managing users and groups</vt:lpstr>
      <vt:lpstr>Managing users and groups</vt:lpstr>
      <vt:lpstr>Managing users and groups</vt:lpstr>
      <vt:lpstr>Managing Permissions</vt:lpstr>
      <vt:lpstr>Permissions</vt:lpstr>
      <vt:lpstr>Permissions</vt:lpstr>
      <vt:lpstr>Pluggable Authentication Modules (PAM)</vt:lpstr>
      <vt:lpstr>The Command Line</vt:lpstr>
      <vt:lpstr>The Command Line</vt:lpstr>
      <vt:lpstr>The Command Line</vt:lpstr>
      <vt:lpstr>The Command Line</vt:lpstr>
      <vt:lpstr>The Command Line</vt:lpstr>
      <vt:lpstr>The Command Line</vt:lpstr>
      <vt:lpstr>The Command Line</vt:lpstr>
      <vt:lpstr>The Command Line</vt:lpstr>
      <vt:lpstr>The Command Line</vt:lpstr>
      <vt:lpstr>The Command Line</vt:lpstr>
      <vt:lpstr>Permissions</vt:lpstr>
      <vt:lpstr>The Command Line</vt:lpstr>
      <vt:lpstr>The Command Line</vt:lpstr>
      <vt:lpstr>The Command Line</vt:lpstr>
      <vt:lpstr>The Command Line</vt:lpstr>
      <vt:lpstr>The Command Line</vt:lpstr>
      <vt:lpstr>The Command Line</vt:lpstr>
      <vt:lpstr>Package Management</vt:lpstr>
      <vt:lpstr>Documentation Expectations</vt:lpstr>
      <vt:lpstr>Virtual Machines</vt:lpstr>
      <vt:lpstr>Check Scripts</vt:lpstr>
      <vt:lpstr>Linux Commands</vt:lpstr>
      <vt:lpstr>Key Terms and Items</vt:lpstr>
      <vt:lpstr>Key Terms and Items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Jason Patalon</cp:lastModifiedBy>
  <cp:revision>272</cp:revision>
  <dcterms:created xsi:type="dcterms:W3CDTF">2015-11-22T19:43:48Z</dcterms:created>
  <dcterms:modified xsi:type="dcterms:W3CDTF">2025-02-13T16:03:13Z</dcterms:modified>
</cp:coreProperties>
</file>